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8" r:id="rId13"/>
    <p:sldId id="269" r:id="rId14"/>
    <p:sldId id="271" r:id="rId15"/>
    <p:sldId id="272" r:id="rId16"/>
    <p:sldId id="273" r:id="rId17"/>
    <p:sldId id="274" r:id="rId18"/>
    <p:sldId id="270" r:id="rId19"/>
    <p:sldId id="275" r:id="rId20"/>
    <p:sldId id="276" r:id="rId21"/>
    <p:sldId id="277" r:id="rId22"/>
    <p:sldId id="278" r:id="rId23"/>
    <p:sldId id="279" r:id="rId24"/>
    <p:sldId id="280" r:id="rId25"/>
    <p:sldId id="26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65" d="100"/>
          <a:sy n="65" d="100"/>
        </p:scale>
        <p:origin x="-5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AF980DF-0CF6-491D-BAC4-ED144E81F065}" type="datetimeFigureOut">
              <a:rPr lang="en-US" smtClean="0"/>
              <a:t>8/25/2014</a:t>
            </a:fld>
            <a:endParaRPr lang="en-US"/>
          </a:p>
        </p:txBody>
      </p:sp>
      <p:sp>
        <p:nvSpPr>
          <p:cNvPr id="8" name="Slide Number Placeholder 7"/>
          <p:cNvSpPr>
            <a:spLocks noGrp="1"/>
          </p:cNvSpPr>
          <p:nvPr>
            <p:ph type="sldNum" sz="quarter" idx="11"/>
          </p:nvPr>
        </p:nvSpPr>
        <p:spPr/>
        <p:txBody>
          <a:bodyPr/>
          <a:lstStyle/>
          <a:p>
            <a:fld id="{CAD2345D-2479-4214-AB02-51A60738A76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80DF-0CF6-491D-BAC4-ED144E81F06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80DF-0CF6-491D-BAC4-ED144E81F06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AF980DF-0CF6-491D-BAC4-ED144E81F06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980DF-0CF6-491D-BAC4-ED144E81F065}"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2345D-2479-4214-AB02-51A60738A76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AF980DF-0CF6-491D-BAC4-ED144E81F065}"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2345D-2479-4214-AB02-51A60738A76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AF980DF-0CF6-491D-BAC4-ED144E81F065}" type="datetimeFigureOut">
              <a:rPr lang="en-US" smtClean="0"/>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2345D-2479-4214-AB02-51A60738A76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F980DF-0CF6-491D-BAC4-ED144E81F065}" type="datetimeFigureOut">
              <a:rPr lang="en-US" smtClean="0"/>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980DF-0CF6-491D-BAC4-ED144E81F065}" type="datetimeFigureOut">
              <a:rPr lang="en-US" smtClean="0"/>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80DF-0CF6-491D-BAC4-ED144E81F065}"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80DF-0CF6-491D-BAC4-ED144E81F065}"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2345D-2479-4214-AB02-51A60738A7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AF980DF-0CF6-491D-BAC4-ED144E81F065}" type="datetimeFigureOut">
              <a:rPr lang="en-US" smtClean="0"/>
              <a:t>8/25/2014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AD2345D-2479-4214-AB02-51A60738A76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10" Type="http://schemas.openxmlformats.org/officeDocument/2006/relationships/slide" Target="slide18.xml"/><Relationship Id="rId4" Type="http://schemas.openxmlformats.org/officeDocument/2006/relationships/slide" Target="slide7.xml"/><Relationship Id="rId9" Type="http://schemas.openxmlformats.org/officeDocument/2006/relationships/slide" Target="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667001"/>
          </a:xfrm>
        </p:spPr>
        <p:txBody>
          <a:bodyPr>
            <a:normAutofit/>
          </a:bodyPr>
          <a:lstStyle/>
          <a:p>
            <a:r>
              <a:rPr lang="en-US" sz="4800" dirty="0" smtClean="0"/>
              <a:t>Academic Dishonesty</a:t>
            </a:r>
            <a:endParaRPr lang="en-US" sz="4800" dirty="0"/>
          </a:p>
        </p:txBody>
      </p:sp>
    </p:spTree>
    <p:extLst>
      <p:ext uri="{BB962C8B-B14F-4D97-AF65-F5344CB8AC3E}">
        <p14:creationId xmlns:p14="http://schemas.microsoft.com/office/powerpoint/2010/main" val="513208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Aiding in Dishonesty</a:t>
            </a:r>
            <a:endParaRPr lang="en-US" dirty="0"/>
          </a:p>
        </p:txBody>
      </p:sp>
      <p:sp>
        <p:nvSpPr>
          <p:cNvPr id="3" name="Content Placeholder 2"/>
          <p:cNvSpPr>
            <a:spLocks noGrp="1"/>
          </p:cNvSpPr>
          <p:nvPr>
            <p:ph idx="1"/>
          </p:nvPr>
        </p:nvSpPr>
        <p:spPr/>
        <p:txBody>
          <a:bodyPr/>
          <a:lstStyle/>
          <a:p>
            <a:r>
              <a:rPr lang="en-US" dirty="0" smtClean="0"/>
              <a:t>Helping or encouraging others do to bad things.</a:t>
            </a:r>
            <a:endParaRPr lang="en-US" dirty="0"/>
          </a:p>
        </p:txBody>
      </p:sp>
      <p:sp>
        <p:nvSpPr>
          <p:cNvPr id="6" name="Rectangle 5"/>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1143588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a:t>
            </a:r>
            <a:endParaRPr lang="en-US" dirty="0"/>
          </a:p>
        </p:txBody>
      </p:sp>
      <p:sp>
        <p:nvSpPr>
          <p:cNvPr id="3" name="Content Placeholder 2"/>
          <p:cNvSpPr>
            <a:spLocks noGrp="1"/>
          </p:cNvSpPr>
          <p:nvPr>
            <p:ph idx="1"/>
          </p:nvPr>
        </p:nvSpPr>
        <p:spPr/>
        <p:txBody>
          <a:bodyPr/>
          <a:lstStyle/>
          <a:p>
            <a:r>
              <a:rPr lang="en-US" dirty="0" smtClean="0"/>
              <a:t>This is a big word to say that you borrowed information, data, words, ideas, or other material from someone or something without </a:t>
            </a:r>
            <a:r>
              <a:rPr lang="en-US" i="1" dirty="0" smtClean="0"/>
              <a:t>properly</a:t>
            </a:r>
            <a:r>
              <a:rPr lang="en-US" dirty="0" smtClean="0"/>
              <a:t> citing the source(s). </a:t>
            </a:r>
            <a:br>
              <a:rPr lang="en-US" dirty="0" smtClean="0"/>
            </a:br>
            <a:endParaRPr lang="en-US" dirty="0" smtClean="0"/>
          </a:p>
          <a:p>
            <a:r>
              <a:rPr lang="en-US" dirty="0" smtClean="0"/>
              <a:t>Plagiarism is plagiarism whether it is accidental or purposeful. </a:t>
            </a:r>
          </a:p>
        </p:txBody>
      </p:sp>
    </p:spTree>
    <p:extLst>
      <p:ext uri="{BB962C8B-B14F-4D97-AF65-F5344CB8AC3E}">
        <p14:creationId xmlns:p14="http://schemas.microsoft.com/office/powerpoint/2010/main" val="1340966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Central Methodist University defines plagiarism this way:</a:t>
            </a:r>
          </a:p>
          <a:p>
            <a:pPr marL="0" indent="0">
              <a:buNone/>
            </a:pPr>
            <a:r>
              <a:rPr lang="en-US" dirty="0" smtClean="0"/>
              <a:t>“</a:t>
            </a:r>
            <a:r>
              <a:rPr lang="en-US" dirty="0"/>
              <a:t>Plagiarism is a form of cheating and stealing. It is </a:t>
            </a:r>
            <a:r>
              <a:rPr lang="en-US" b="1" dirty="0"/>
              <a:t>morally unacceptable </a:t>
            </a:r>
            <a:r>
              <a:rPr lang="en-US" dirty="0"/>
              <a:t>as </a:t>
            </a:r>
            <a:r>
              <a:rPr lang="en-US" dirty="0" smtClean="0"/>
              <a:t>well </a:t>
            </a:r>
            <a:r>
              <a:rPr lang="en-US" dirty="0"/>
              <a:t>as against academic policy. Plagiarism includes but is not limited to [1] representing as one's own work a paper, speech, or report written in </a:t>
            </a:r>
            <a:r>
              <a:rPr lang="en-US" b="1" dirty="0"/>
              <a:t>whole or in part </a:t>
            </a:r>
            <a:r>
              <a:rPr lang="en-US" dirty="0"/>
              <a:t>by someone else (from the uncredited use of </a:t>
            </a:r>
            <a:r>
              <a:rPr lang="en-US" b="1" dirty="0"/>
              <a:t>significant phrases </a:t>
            </a:r>
            <a:r>
              <a:rPr lang="en-US" dirty="0"/>
              <a:t>to the uncredited use of </a:t>
            </a:r>
            <a:r>
              <a:rPr lang="en-US" b="1" dirty="0"/>
              <a:t>larger portions </a:t>
            </a:r>
            <a:r>
              <a:rPr lang="en-US" dirty="0"/>
              <a:t>of material), [2] failing to provide appropriate recognition of the sources of borrowed material through the </a:t>
            </a:r>
            <a:r>
              <a:rPr lang="en-US" b="1" dirty="0"/>
              <a:t>proper use of quotation marks, proper attribution of paraphrases, and proper citations</a:t>
            </a:r>
            <a:r>
              <a:rPr lang="en-US" dirty="0"/>
              <a:t>. Paraphrase is the direct use of others’ ideas, data, or structures of thought stated </a:t>
            </a:r>
            <a:r>
              <a:rPr lang="en-US" b="1" dirty="0"/>
              <a:t>in language substantially different </a:t>
            </a:r>
            <a:r>
              <a:rPr lang="en-US" dirty="0"/>
              <a:t>from the source upon which they depend, and therefore not requiring quotation marks even though the substance of the material is borrowed. As borrowed material, </a:t>
            </a:r>
            <a:r>
              <a:rPr lang="en-US" b="1" dirty="0"/>
              <a:t>appropriate recognition of the source must be given</a:t>
            </a:r>
            <a:r>
              <a:rPr lang="en-US" dirty="0" smtClean="0"/>
              <a:t>.”</a:t>
            </a:r>
            <a:endParaRPr lang="en-US" dirty="0"/>
          </a:p>
          <a:p>
            <a:pPr marL="0" indent="0">
              <a:buNone/>
            </a:pPr>
            <a:endParaRPr lang="en-US" dirty="0" smtClean="0"/>
          </a:p>
        </p:txBody>
      </p:sp>
    </p:spTree>
    <p:extLst>
      <p:ext uri="{BB962C8B-B14F-4D97-AF65-F5344CB8AC3E}">
        <p14:creationId xmlns:p14="http://schemas.microsoft.com/office/powerpoint/2010/main" val="2325761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(continued)</a:t>
            </a:r>
            <a:endParaRPr lang="en-US" dirty="0"/>
          </a:p>
        </p:txBody>
      </p:sp>
      <p:sp>
        <p:nvSpPr>
          <p:cNvPr id="3" name="Content Placeholder 2"/>
          <p:cNvSpPr>
            <a:spLocks noGrp="1"/>
          </p:cNvSpPr>
          <p:nvPr>
            <p:ph idx="1"/>
          </p:nvPr>
        </p:nvSpPr>
        <p:spPr/>
        <p:txBody>
          <a:bodyPr>
            <a:normAutofit/>
          </a:bodyPr>
          <a:lstStyle/>
          <a:p>
            <a:r>
              <a:rPr lang="en-US" dirty="0" smtClean="0"/>
              <a:t>Let’s point out some really important parts of the previous definition</a:t>
            </a:r>
          </a:p>
          <a:p>
            <a:pPr marL="514350" indent="-514350">
              <a:buAutoNum type="arabicPeriod"/>
            </a:pPr>
            <a:r>
              <a:rPr lang="en-US" dirty="0" smtClean="0"/>
              <a:t>“Morally unacceptable”</a:t>
            </a:r>
          </a:p>
          <a:p>
            <a:pPr marL="514350" indent="-514350">
              <a:buAutoNum type="arabicPeriod"/>
            </a:pPr>
            <a:r>
              <a:rPr lang="en-US" dirty="0" smtClean="0"/>
              <a:t>All or part: phrases or “larger portions”</a:t>
            </a:r>
          </a:p>
          <a:p>
            <a:pPr marL="514350" indent="-514350">
              <a:buAutoNum type="arabicPeriod"/>
            </a:pPr>
            <a:r>
              <a:rPr lang="en-US" u="sng" dirty="0" smtClean="0"/>
              <a:t>Correct </a:t>
            </a:r>
            <a:r>
              <a:rPr lang="en-US" dirty="0" smtClean="0"/>
              <a:t>use of quotation marks, paraphrases, citations</a:t>
            </a:r>
          </a:p>
          <a:p>
            <a:pPr marL="514350" indent="-514350">
              <a:buAutoNum type="arabicPeriod"/>
            </a:pPr>
            <a:r>
              <a:rPr lang="en-US" dirty="0" smtClean="0"/>
              <a:t>Paraphrasing: “in language substantially different from the source”</a:t>
            </a:r>
          </a:p>
          <a:p>
            <a:pPr marL="514350" indent="-514350">
              <a:buAutoNum type="arabicPeriod"/>
            </a:pPr>
            <a:r>
              <a:rPr lang="en-US" dirty="0" smtClean="0"/>
              <a:t>Material taken from somewhere else requires “appropriate recognition”</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
        <p:nvSpPr>
          <p:cNvPr id="5" name="Rectangle 4"/>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114595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Knowledge</a:t>
            </a:r>
            <a:endParaRPr lang="en-US" dirty="0"/>
          </a:p>
        </p:txBody>
      </p:sp>
      <p:sp>
        <p:nvSpPr>
          <p:cNvPr id="3" name="Content Placeholder 2"/>
          <p:cNvSpPr>
            <a:spLocks noGrp="1"/>
          </p:cNvSpPr>
          <p:nvPr>
            <p:ph idx="1"/>
          </p:nvPr>
        </p:nvSpPr>
        <p:spPr/>
        <p:txBody>
          <a:bodyPr/>
          <a:lstStyle/>
          <a:p>
            <a:r>
              <a:rPr lang="en-US" dirty="0" smtClean="0"/>
              <a:t>“Won’t I have to cite everything I use in my paper then?”</a:t>
            </a:r>
            <a:br>
              <a:rPr lang="en-US" dirty="0" smtClean="0"/>
            </a:br>
            <a:endParaRPr lang="en-US" dirty="0" smtClean="0"/>
          </a:p>
          <a:p>
            <a:r>
              <a:rPr lang="en-US" dirty="0" smtClean="0"/>
              <a:t>The quick answer: no, of course not.</a:t>
            </a:r>
            <a:br>
              <a:rPr lang="en-US" dirty="0" smtClean="0"/>
            </a:br>
            <a:endParaRPr lang="en-US" dirty="0" smtClean="0"/>
          </a:p>
          <a:p>
            <a:r>
              <a:rPr lang="en-US" dirty="0" smtClean="0"/>
              <a:t>Let’s explore that a little bit more through the idea of common knowledge.</a:t>
            </a:r>
            <a:endParaRPr lang="en-US" dirty="0"/>
          </a:p>
        </p:txBody>
      </p:sp>
    </p:spTree>
    <p:extLst>
      <p:ext uri="{BB962C8B-B14F-4D97-AF65-F5344CB8AC3E}">
        <p14:creationId xmlns:p14="http://schemas.microsoft.com/office/powerpoint/2010/main" val="4208025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dirty="0" smtClean="0"/>
              <a:t>Common Knowledge (continued)</a:t>
            </a:r>
            <a:endParaRPr lang="en-US" dirty="0"/>
          </a:p>
        </p:txBody>
      </p:sp>
      <p:sp>
        <p:nvSpPr>
          <p:cNvPr id="3" name="Content Placeholder 2"/>
          <p:cNvSpPr>
            <a:spLocks noGrp="1"/>
          </p:cNvSpPr>
          <p:nvPr>
            <p:ph idx="1"/>
          </p:nvPr>
        </p:nvSpPr>
        <p:spPr>
          <a:xfrm>
            <a:off x="457200" y="1905000"/>
            <a:ext cx="8229600" cy="4221163"/>
          </a:xfrm>
        </p:spPr>
        <p:txBody>
          <a:bodyPr/>
          <a:lstStyle/>
          <a:p>
            <a:r>
              <a:rPr lang="en-US" u="sng" dirty="0" smtClean="0"/>
              <a:t>Common knowledge: </a:t>
            </a:r>
            <a:r>
              <a:rPr lang="en-US" dirty="0" smtClean="0"/>
              <a:t>any piece of information that is known by </a:t>
            </a:r>
            <a:r>
              <a:rPr lang="en-US" i="1" dirty="0" smtClean="0"/>
              <a:t>most</a:t>
            </a:r>
            <a:r>
              <a:rPr lang="en-US" dirty="0" smtClean="0"/>
              <a:t> people. It’s a difficult idea to determine sometimes. </a:t>
            </a:r>
            <a:br>
              <a:rPr lang="en-US" dirty="0" smtClean="0"/>
            </a:br>
            <a:endParaRPr lang="en-US" dirty="0" smtClean="0"/>
          </a:p>
          <a:p>
            <a:r>
              <a:rPr lang="en-US" dirty="0" smtClean="0"/>
              <a:t>How do you know if it’s common knowledge?</a:t>
            </a:r>
            <a:br>
              <a:rPr lang="en-US" dirty="0" smtClean="0"/>
            </a:br>
            <a:endParaRPr lang="en-US" dirty="0" smtClean="0"/>
          </a:p>
          <a:p>
            <a:pPr lvl="1"/>
            <a:r>
              <a:rPr lang="en-US" sz="2000" dirty="0" smtClean="0"/>
              <a:t>You have found this information in more than three </a:t>
            </a:r>
            <a:r>
              <a:rPr lang="en-US" sz="2000" i="1" u="sng" dirty="0" smtClean="0"/>
              <a:t>credible</a:t>
            </a:r>
            <a:r>
              <a:rPr lang="en-US" sz="2000" dirty="0" smtClean="0"/>
              <a:t> sources (the Purdue OWL says FIVE!)</a:t>
            </a:r>
          </a:p>
          <a:p>
            <a:pPr lvl="1"/>
            <a:r>
              <a:rPr lang="en-US" sz="2000" dirty="0" smtClean="0"/>
              <a:t>You think your audience of </a:t>
            </a:r>
            <a:r>
              <a:rPr lang="en-US" sz="2000" i="1" u="sng" dirty="0" smtClean="0"/>
              <a:t>peers</a:t>
            </a:r>
            <a:r>
              <a:rPr lang="en-US" sz="2000" dirty="0" smtClean="0"/>
              <a:t> (so, other students…not the instructor) should already know this information. </a:t>
            </a:r>
          </a:p>
        </p:txBody>
      </p:sp>
    </p:spTree>
    <p:extLst>
      <p:ext uri="{BB962C8B-B14F-4D97-AF65-F5344CB8AC3E}">
        <p14:creationId xmlns:p14="http://schemas.microsoft.com/office/powerpoint/2010/main" val="22623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lstStyle/>
          <a:p>
            <a:r>
              <a:rPr lang="en-US" dirty="0" smtClean="0"/>
              <a:t>Common Knowledge (continued)</a:t>
            </a:r>
            <a:endParaRPr lang="en-US" dirty="0"/>
          </a:p>
        </p:txBody>
      </p:sp>
      <p:sp>
        <p:nvSpPr>
          <p:cNvPr id="3" name="Content Placeholder 2"/>
          <p:cNvSpPr>
            <a:spLocks noGrp="1"/>
          </p:cNvSpPr>
          <p:nvPr>
            <p:ph idx="1"/>
          </p:nvPr>
        </p:nvSpPr>
        <p:spPr>
          <a:xfrm>
            <a:off x="457200" y="2057400"/>
            <a:ext cx="8229600" cy="4068763"/>
          </a:xfrm>
        </p:spPr>
        <p:txBody>
          <a:bodyPr/>
          <a:lstStyle/>
          <a:p>
            <a:r>
              <a:rPr lang="en-US" dirty="0" smtClean="0"/>
              <a:t>Examples of common knowledge:</a:t>
            </a:r>
          </a:p>
          <a:p>
            <a:pPr lvl="1"/>
            <a:r>
              <a:rPr lang="en-US" sz="2000" dirty="0" smtClean="0"/>
              <a:t>Teachers work with students on a daily basis.</a:t>
            </a:r>
          </a:p>
          <a:p>
            <a:pPr lvl="1"/>
            <a:r>
              <a:rPr lang="en-US" sz="2000" dirty="0" smtClean="0"/>
              <a:t>George Washington was the first president of the United States.</a:t>
            </a:r>
          </a:p>
          <a:p>
            <a:pPr lvl="1"/>
            <a:r>
              <a:rPr lang="en-US" sz="2000" dirty="0" smtClean="0"/>
              <a:t>A doctor has to go through a lot of schooling before working.</a:t>
            </a:r>
          </a:p>
          <a:p>
            <a:pPr lvl="1"/>
            <a:r>
              <a:rPr lang="en-US" sz="2000" dirty="0" smtClean="0"/>
              <a:t>There are four seasons every year: summer, fall, spring, winter.</a:t>
            </a:r>
          </a:p>
          <a:p>
            <a:pPr lvl="1"/>
            <a:r>
              <a:rPr lang="en-US" sz="2000" dirty="0" smtClean="0"/>
              <a:t>Coffee has caffeine in it.</a:t>
            </a:r>
          </a:p>
          <a:p>
            <a:r>
              <a:rPr lang="en-US" sz="2800" dirty="0" smtClean="0"/>
              <a:t>What are some examples you can think of?</a:t>
            </a:r>
            <a:endParaRPr lang="en-US" sz="2800" dirty="0"/>
          </a:p>
        </p:txBody>
      </p:sp>
    </p:spTree>
    <p:extLst>
      <p:ext uri="{BB962C8B-B14F-4D97-AF65-F5344CB8AC3E}">
        <p14:creationId xmlns:p14="http://schemas.microsoft.com/office/powerpoint/2010/main" val="665402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Clarification</a:t>
            </a:r>
            <a:endParaRPr lang="en-US" dirty="0"/>
          </a:p>
        </p:txBody>
      </p:sp>
      <p:sp>
        <p:nvSpPr>
          <p:cNvPr id="3" name="Content Placeholder 2"/>
          <p:cNvSpPr>
            <a:spLocks noGrp="1"/>
          </p:cNvSpPr>
          <p:nvPr>
            <p:ph idx="1"/>
          </p:nvPr>
        </p:nvSpPr>
        <p:spPr/>
        <p:txBody>
          <a:bodyPr/>
          <a:lstStyle/>
          <a:p>
            <a:r>
              <a:rPr lang="en-US" dirty="0" smtClean="0"/>
              <a:t>If you use information word-for-word (exact wording) from a source, </a:t>
            </a:r>
            <a:r>
              <a:rPr lang="en-US" b="1" u="sng" dirty="0" smtClean="0"/>
              <a:t>you must cite it</a:t>
            </a:r>
            <a:r>
              <a:rPr lang="en-US" dirty="0" smtClean="0"/>
              <a:t>. No matter what. Even if it’s common knowledge.</a:t>
            </a:r>
          </a:p>
          <a:p>
            <a:r>
              <a:rPr lang="en-US" dirty="0" smtClean="0"/>
              <a:t>Ways to know it’s usually </a:t>
            </a:r>
            <a:r>
              <a:rPr lang="en-US" b="1" dirty="0" smtClean="0"/>
              <a:t>NOT</a:t>
            </a:r>
            <a:r>
              <a:rPr lang="en-US" dirty="0" smtClean="0"/>
              <a:t> common knowledge (and therefore needs a citation):</a:t>
            </a:r>
          </a:p>
          <a:p>
            <a:pPr lvl="1"/>
            <a:r>
              <a:rPr lang="en-US" sz="2000" dirty="0" smtClean="0"/>
              <a:t>There are numbers involved (e.g. a specific salary amount, number of years)</a:t>
            </a:r>
          </a:p>
          <a:p>
            <a:pPr lvl="1"/>
            <a:r>
              <a:rPr lang="en-US" sz="2000" dirty="0" smtClean="0"/>
              <a:t>The information uses specific names or terms for things (e.g. autotrophs as a classification for plants)</a:t>
            </a:r>
          </a:p>
          <a:p>
            <a:r>
              <a:rPr lang="en-US" sz="2800" dirty="0" smtClean="0"/>
              <a:t>When in doubt, cite it.</a:t>
            </a:r>
          </a:p>
          <a:p>
            <a:pPr lvl="1"/>
            <a:endParaRPr lang="en-US" sz="2000" dirty="0"/>
          </a:p>
        </p:txBody>
      </p:sp>
      <p:sp>
        <p:nvSpPr>
          <p:cNvPr id="4" name="Rectangle 3"/>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2832634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indent="0">
              <a:buNone/>
            </a:pPr>
            <a:r>
              <a:rPr lang="en-US" sz="2800" b="1" dirty="0" smtClean="0"/>
              <a:t>Lily borrows Robert’s math homework over lunch to get some answers that she didn’t understand last night. </a:t>
            </a:r>
            <a:br>
              <a:rPr lang="en-US" sz="2800" b="1" dirty="0" smtClean="0"/>
            </a:br>
            <a:endParaRPr lang="en-US" sz="2800" b="1" dirty="0"/>
          </a:p>
          <a:p>
            <a:pPr marL="0" indent="0">
              <a:buNone/>
            </a:pPr>
            <a:r>
              <a:rPr lang="en-US" dirty="0" smtClean="0"/>
              <a:t>This situation is:</a:t>
            </a:r>
          </a:p>
          <a:p>
            <a:pPr marL="457200" indent="-457200">
              <a:buFont typeface="+mj-lt"/>
              <a:buAutoNum type="alphaLcParenR"/>
            </a:pPr>
            <a:r>
              <a:rPr lang="en-US" dirty="0" smtClean="0"/>
              <a:t>OK</a:t>
            </a:r>
          </a:p>
          <a:p>
            <a:pPr marL="457200" indent="-457200">
              <a:buFont typeface="+mj-lt"/>
              <a:buAutoNum type="alphaLcParenR"/>
            </a:pPr>
            <a:r>
              <a:rPr lang="en-US" dirty="0" smtClean="0"/>
              <a:t>Academic dishonesty by Lily.</a:t>
            </a:r>
          </a:p>
          <a:p>
            <a:pPr marL="457200" indent="-457200">
              <a:buFont typeface="+mj-lt"/>
              <a:buAutoNum type="alphaLcParenR"/>
            </a:pPr>
            <a:r>
              <a:rPr lang="en-US" dirty="0" smtClean="0"/>
              <a:t>Academic dishonesty by Robert.</a:t>
            </a:r>
          </a:p>
          <a:p>
            <a:pPr marL="457200" indent="-457200">
              <a:buFont typeface="+mj-lt"/>
              <a:buAutoNum type="alphaLcParenR"/>
            </a:pPr>
            <a:r>
              <a:rPr lang="en-US" dirty="0" smtClean="0"/>
              <a:t>Academic dishonesty by both Lily &amp; Robert.</a:t>
            </a:r>
            <a:endParaRPr lang="en-US" dirty="0"/>
          </a:p>
        </p:txBody>
      </p:sp>
    </p:spTree>
    <p:extLst>
      <p:ext uri="{BB962C8B-B14F-4D97-AF65-F5344CB8AC3E}">
        <p14:creationId xmlns:p14="http://schemas.microsoft.com/office/powerpoint/2010/main" val="327431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Jimmy is working on his research paper, but he forgot to write down some of the source information he needs to cite his information. He decides to make a citation, but he makes up some of the information because he doesn’t remember.</a:t>
            </a:r>
          </a:p>
          <a:p>
            <a:pPr marL="0" indent="0">
              <a:buNone/>
            </a:pPr>
            <a:r>
              <a:rPr lang="en-US" sz="2800" dirty="0" smtClean="0"/>
              <a:t>This is:</a:t>
            </a:r>
          </a:p>
          <a:p>
            <a:pPr marL="514350" indent="-514350">
              <a:buFont typeface="+mj-lt"/>
              <a:buAutoNum type="alphaLcParenR"/>
            </a:pPr>
            <a:r>
              <a:rPr lang="en-US" sz="2800" dirty="0" smtClean="0"/>
              <a:t>OK</a:t>
            </a:r>
          </a:p>
          <a:p>
            <a:pPr marL="514350" indent="-514350">
              <a:buFont typeface="+mj-lt"/>
              <a:buAutoNum type="alphaLcParenR"/>
            </a:pPr>
            <a:r>
              <a:rPr lang="en-US" sz="2800" dirty="0" smtClean="0"/>
              <a:t>Academic dishonesty</a:t>
            </a:r>
            <a:endParaRPr lang="en-US" sz="2800" dirty="0"/>
          </a:p>
        </p:txBody>
      </p:sp>
    </p:spTree>
    <p:extLst>
      <p:ext uri="{BB962C8B-B14F-4D97-AF65-F5344CB8AC3E}">
        <p14:creationId xmlns:p14="http://schemas.microsoft.com/office/powerpoint/2010/main" val="2387243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After watching the examples of “Under Pressure” and “Ice, Ice Baby” as well as the interview with Vanilla Ice, what do you think academic (or creative) dishonesty means?</a:t>
            </a:r>
            <a:endParaRPr lang="en-US" dirty="0"/>
          </a:p>
        </p:txBody>
      </p:sp>
    </p:spTree>
    <p:extLst>
      <p:ext uri="{BB962C8B-B14F-4D97-AF65-F5344CB8AC3E}">
        <p14:creationId xmlns:p14="http://schemas.microsoft.com/office/powerpoint/2010/main" val="1870109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b="1" dirty="0" smtClean="0"/>
              <a:t>From the Occupational Outlook Handbook: “Nurses record </a:t>
            </a:r>
            <a:r>
              <a:rPr lang="en-US" sz="2800" b="1" dirty="0"/>
              <a:t>patients' medical histories and </a:t>
            </a:r>
            <a:r>
              <a:rPr lang="en-US" sz="2800" b="1" dirty="0" smtClean="0"/>
              <a:t>symptoms.”</a:t>
            </a:r>
          </a:p>
          <a:p>
            <a:pPr marL="0" indent="0">
              <a:buNone/>
            </a:pPr>
            <a:r>
              <a:rPr lang="en-US" sz="2800" b="1" dirty="0" smtClean="0"/>
              <a:t>Nellie wants to use the above information in her paper, and she is pretty sure this is common knowledge. She uses the following in her paper without quotes: Nurses record patients’ medical histories and symptoms.</a:t>
            </a:r>
            <a:br>
              <a:rPr lang="en-US" sz="2800" b="1" dirty="0" smtClean="0"/>
            </a:br>
            <a:endParaRPr lang="en-US" sz="2800" b="1" dirty="0" smtClean="0"/>
          </a:p>
          <a:p>
            <a:pPr marL="0" indent="0">
              <a:buNone/>
            </a:pPr>
            <a:r>
              <a:rPr lang="en-US" sz="2800" dirty="0" smtClean="0"/>
              <a:t>This is:</a:t>
            </a:r>
          </a:p>
          <a:p>
            <a:pPr marL="514350" indent="-514350">
              <a:buFont typeface="+mj-lt"/>
              <a:buAutoNum type="alphaLcParenR"/>
            </a:pPr>
            <a:r>
              <a:rPr lang="en-US" sz="2800" dirty="0" smtClean="0"/>
              <a:t>OK</a:t>
            </a:r>
          </a:p>
          <a:p>
            <a:pPr marL="514350" indent="-514350">
              <a:buFont typeface="+mj-lt"/>
              <a:buAutoNum type="alphaLcParenR"/>
            </a:pPr>
            <a:r>
              <a:rPr lang="en-US" sz="2800" dirty="0" smtClean="0"/>
              <a:t>Academic dishonesty</a:t>
            </a:r>
            <a:endParaRPr lang="en-US" sz="2800" dirty="0"/>
          </a:p>
        </p:txBody>
      </p:sp>
    </p:spTree>
    <p:extLst>
      <p:ext uri="{BB962C8B-B14F-4D97-AF65-F5344CB8AC3E}">
        <p14:creationId xmlns:p14="http://schemas.microsoft.com/office/powerpoint/2010/main" val="1912775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marL="0" indent="0">
              <a:buNone/>
            </a:pPr>
            <a:r>
              <a:rPr lang="en-US" b="1" dirty="0"/>
              <a:t>From the Occupational Outlook Handbook: “Nurses record patients' medical histories and symptoms.”</a:t>
            </a:r>
          </a:p>
          <a:p>
            <a:pPr marL="0" indent="0">
              <a:buNone/>
            </a:pPr>
            <a:r>
              <a:rPr lang="en-US" b="1" dirty="0"/>
              <a:t>Nellie wants to use the above information in her paper, </a:t>
            </a:r>
            <a:r>
              <a:rPr lang="en-US" b="1" dirty="0" smtClean="0"/>
              <a:t>so she paraphrases it: Nurses write down patient’s symptoms and medical background.</a:t>
            </a:r>
          </a:p>
          <a:p>
            <a:pPr marL="0" indent="0">
              <a:buNone/>
            </a:pPr>
            <a:endParaRPr lang="en-US" b="1" dirty="0"/>
          </a:p>
          <a:p>
            <a:pPr marL="0" indent="0">
              <a:buNone/>
            </a:pPr>
            <a:r>
              <a:rPr lang="en-US" dirty="0" smtClean="0"/>
              <a:t>This </a:t>
            </a:r>
            <a:r>
              <a:rPr lang="en-US" dirty="0"/>
              <a:t>is:</a:t>
            </a:r>
          </a:p>
          <a:p>
            <a:pPr marL="514350" indent="-514350">
              <a:buFont typeface="+mj-lt"/>
              <a:buAutoNum type="alphaLcParenR"/>
            </a:pPr>
            <a:r>
              <a:rPr lang="en-US" dirty="0"/>
              <a:t>OK</a:t>
            </a:r>
          </a:p>
          <a:p>
            <a:pPr marL="514350" indent="-514350">
              <a:buFont typeface="+mj-lt"/>
              <a:buAutoNum type="alphaLcParenR"/>
            </a:pPr>
            <a:r>
              <a:rPr lang="en-US" dirty="0"/>
              <a:t>Academic dishonesty</a:t>
            </a:r>
          </a:p>
          <a:p>
            <a:endParaRPr lang="en-US" dirty="0"/>
          </a:p>
        </p:txBody>
      </p:sp>
    </p:spTree>
    <p:extLst>
      <p:ext uri="{BB962C8B-B14F-4D97-AF65-F5344CB8AC3E}">
        <p14:creationId xmlns:p14="http://schemas.microsoft.com/office/powerpoint/2010/main" val="361387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lstStyle/>
          <a:p>
            <a:pPr marL="0" indent="0">
              <a:buNone/>
            </a:pPr>
            <a:r>
              <a:rPr lang="en-US" b="1" dirty="0"/>
              <a:t>From the Occupational Outlook Handbook: “Nurses record patients' medical histories and symptoms.”</a:t>
            </a:r>
          </a:p>
          <a:p>
            <a:pPr marL="0" indent="0">
              <a:buNone/>
            </a:pPr>
            <a:r>
              <a:rPr lang="en-US" b="1" dirty="0"/>
              <a:t>Nellie wants to use the above information in her paper, so she paraphrases it: Nurses </a:t>
            </a:r>
            <a:r>
              <a:rPr lang="en-US" b="1" dirty="0" smtClean="0"/>
              <a:t>ask patients questions about their health and write down the patients’ health issues (“Registered Nurses”). </a:t>
            </a:r>
            <a:endParaRPr lang="en-US" b="1" dirty="0"/>
          </a:p>
          <a:p>
            <a:pPr marL="0" indent="0">
              <a:buNone/>
            </a:pPr>
            <a:endParaRPr lang="en-US" b="1" dirty="0"/>
          </a:p>
          <a:p>
            <a:pPr marL="0" indent="0">
              <a:buNone/>
            </a:pPr>
            <a:r>
              <a:rPr lang="en-US" dirty="0"/>
              <a:t>This is:</a:t>
            </a:r>
          </a:p>
          <a:p>
            <a:pPr marL="514350" indent="-514350">
              <a:buFont typeface="+mj-lt"/>
              <a:buAutoNum type="alphaLcParenR"/>
            </a:pPr>
            <a:r>
              <a:rPr lang="en-US" dirty="0"/>
              <a:t>OK</a:t>
            </a:r>
          </a:p>
          <a:p>
            <a:pPr marL="514350" indent="-514350">
              <a:buFont typeface="+mj-lt"/>
              <a:buAutoNum type="alphaLcParenR"/>
            </a:pPr>
            <a:r>
              <a:rPr lang="en-US" dirty="0"/>
              <a:t>Academic dishonesty</a:t>
            </a:r>
          </a:p>
          <a:p>
            <a:pPr marL="0" indent="0">
              <a:buNone/>
            </a:pPr>
            <a:endParaRPr lang="en-US" dirty="0"/>
          </a:p>
        </p:txBody>
      </p:sp>
    </p:spTree>
    <p:extLst>
      <p:ext uri="{BB962C8B-B14F-4D97-AF65-F5344CB8AC3E}">
        <p14:creationId xmlns:p14="http://schemas.microsoft.com/office/powerpoint/2010/main" val="2933417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 Answer</a:t>
            </a:r>
            <a:endParaRPr lang="en-US" dirty="0"/>
          </a:p>
        </p:txBody>
      </p:sp>
      <p:sp>
        <p:nvSpPr>
          <p:cNvPr id="3" name="Content Placeholder 2"/>
          <p:cNvSpPr>
            <a:spLocks noGrp="1"/>
          </p:cNvSpPr>
          <p:nvPr>
            <p:ph idx="1"/>
          </p:nvPr>
        </p:nvSpPr>
        <p:spPr/>
        <p:txBody>
          <a:bodyPr/>
          <a:lstStyle/>
          <a:p>
            <a:pPr marL="0" indent="0">
              <a:buNone/>
            </a:pPr>
            <a:r>
              <a:rPr lang="en-US" b="1" dirty="0"/>
              <a:t>From the Occupational Outlook Handbook: “Nurses record patients' medical histories and symptoms.”</a:t>
            </a:r>
          </a:p>
          <a:p>
            <a:pPr marL="0" indent="0">
              <a:buNone/>
            </a:pPr>
            <a:r>
              <a:rPr lang="en-US" b="1" dirty="0"/>
              <a:t>Nellie wants to use the above information in her paper, so she paraphrases it: Nurses </a:t>
            </a:r>
            <a:r>
              <a:rPr lang="en-US" b="1" dirty="0" smtClean="0"/>
              <a:t>ask patients questions about their health and write down the patients’ health issues. </a:t>
            </a:r>
            <a:endParaRPr lang="en-US" b="1" dirty="0"/>
          </a:p>
          <a:p>
            <a:pPr marL="0" indent="0">
              <a:buNone/>
            </a:pPr>
            <a:endParaRPr lang="en-US" b="1" dirty="0"/>
          </a:p>
          <a:p>
            <a:pPr marL="0" indent="0">
              <a:buNone/>
            </a:pPr>
            <a:r>
              <a:rPr lang="en-US" dirty="0"/>
              <a:t>This is:</a:t>
            </a:r>
          </a:p>
          <a:p>
            <a:pPr marL="514350" indent="-514350">
              <a:buFont typeface="+mj-lt"/>
              <a:buAutoNum type="alphaLcParenR"/>
            </a:pPr>
            <a:r>
              <a:rPr lang="en-US" b="1" dirty="0" smtClean="0"/>
              <a:t>OK! She did a pretty good job of paraphrasing AND she cited it like she was supposed to. </a:t>
            </a:r>
            <a:endParaRPr lang="en-US" b="1" dirty="0"/>
          </a:p>
          <a:p>
            <a:pPr marL="514350" indent="-514350">
              <a:buFont typeface="+mj-lt"/>
              <a:buAutoNum type="alphaLcParenR"/>
            </a:pPr>
            <a:r>
              <a:rPr lang="en-US" dirty="0"/>
              <a:t>Academic dishonesty</a:t>
            </a:r>
          </a:p>
          <a:p>
            <a:pPr marL="0" indent="0">
              <a:buNone/>
            </a:pPr>
            <a:endParaRPr lang="en-US" dirty="0"/>
          </a:p>
        </p:txBody>
      </p:sp>
    </p:spTree>
    <p:extLst>
      <p:ext uri="{BB962C8B-B14F-4D97-AF65-F5344CB8AC3E}">
        <p14:creationId xmlns:p14="http://schemas.microsoft.com/office/powerpoint/2010/main" val="909680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dirty="0" smtClean="0"/>
              <a:t>What questions do you have?</a:t>
            </a:r>
            <a:endParaRPr lang="en-US" dirty="0"/>
          </a:p>
        </p:txBody>
      </p:sp>
      <p:sp>
        <p:nvSpPr>
          <p:cNvPr id="3" name="Content Placeholder 2"/>
          <p:cNvSpPr>
            <a:spLocks noGrp="1"/>
          </p:cNvSpPr>
          <p:nvPr>
            <p:ph idx="1"/>
          </p:nvPr>
        </p:nvSpPr>
        <p:spPr>
          <a:xfrm>
            <a:off x="457200" y="1981200"/>
            <a:ext cx="8229600" cy="4144963"/>
          </a:xfrm>
        </p:spPr>
        <p:txBody>
          <a:bodyPr/>
          <a:lstStyle/>
          <a:p>
            <a:endParaRPr lang="en-US"/>
          </a:p>
        </p:txBody>
      </p:sp>
    </p:spTree>
    <p:extLst>
      <p:ext uri="{BB962C8B-B14F-4D97-AF65-F5344CB8AC3E}">
        <p14:creationId xmlns:p14="http://schemas.microsoft.com/office/powerpoint/2010/main" val="3374595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Central Methodist Academic Dishonesty Policy</a:t>
            </a:r>
          </a:p>
          <a:p>
            <a:r>
              <a:rPr lang="en-US" dirty="0" smtClean="0"/>
              <a:t>Merriam-Webster</a:t>
            </a:r>
          </a:p>
          <a:p>
            <a:r>
              <a:rPr lang="en-US" dirty="0" smtClean="0"/>
              <a:t>The Library at UC San Diego</a:t>
            </a:r>
          </a:p>
          <a:p>
            <a:r>
              <a:rPr lang="en-US" dirty="0" smtClean="0"/>
              <a:t>Purdue OWL</a:t>
            </a:r>
          </a:p>
          <a:p>
            <a:r>
              <a:rPr lang="en-US" dirty="0" smtClean="0"/>
              <a:t>Cal State San Marcos Library</a:t>
            </a:r>
            <a:endParaRPr lang="en-US" dirty="0"/>
          </a:p>
        </p:txBody>
      </p:sp>
    </p:spTree>
    <p:extLst>
      <p:ext uri="{BB962C8B-B14F-4D97-AF65-F5344CB8AC3E}">
        <p14:creationId xmlns:p14="http://schemas.microsoft.com/office/powerpoint/2010/main" val="134087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dirty="0" smtClean="0"/>
              <a:t>We’re going to talk about…</a:t>
            </a:r>
            <a:endParaRPr lang="en-US" dirty="0"/>
          </a:p>
        </p:txBody>
      </p:sp>
      <p:sp>
        <p:nvSpPr>
          <p:cNvPr id="3" name="Content Placeholder 2"/>
          <p:cNvSpPr>
            <a:spLocks noGrp="1"/>
          </p:cNvSpPr>
          <p:nvPr>
            <p:ph idx="1"/>
          </p:nvPr>
        </p:nvSpPr>
        <p:spPr>
          <a:xfrm>
            <a:off x="533400" y="1981200"/>
            <a:ext cx="8229600" cy="4525963"/>
          </a:xfrm>
        </p:spPr>
        <p:txBody>
          <a:bodyPr/>
          <a:lstStyle/>
          <a:p>
            <a:r>
              <a:rPr lang="en-US" dirty="0" smtClean="0">
                <a:hlinkClick r:id="rId2" action="ppaction://hlinksldjump"/>
              </a:rPr>
              <a:t>Cheating</a:t>
            </a:r>
            <a:endParaRPr lang="en-US" dirty="0" smtClean="0"/>
          </a:p>
          <a:p>
            <a:r>
              <a:rPr lang="en-US" dirty="0" smtClean="0">
                <a:hlinkClick r:id="rId3" action="ppaction://hlinksldjump"/>
              </a:rPr>
              <a:t>Collaboration</a:t>
            </a:r>
            <a:endParaRPr lang="en-US" dirty="0" smtClean="0"/>
          </a:p>
          <a:p>
            <a:r>
              <a:rPr lang="en-US" dirty="0" smtClean="0">
                <a:hlinkClick r:id="rId4" action="ppaction://hlinksldjump"/>
              </a:rPr>
              <a:t>Stealing</a:t>
            </a:r>
            <a:endParaRPr lang="en-US" dirty="0" smtClean="0"/>
          </a:p>
          <a:p>
            <a:r>
              <a:rPr lang="en-US" dirty="0" smtClean="0">
                <a:hlinkClick r:id="rId5" action="ppaction://hlinksldjump"/>
              </a:rPr>
              <a:t>Dishonesty</a:t>
            </a:r>
            <a:endParaRPr lang="en-US" dirty="0" smtClean="0"/>
          </a:p>
          <a:p>
            <a:r>
              <a:rPr lang="en-US" dirty="0" smtClean="0">
                <a:hlinkClick r:id="rId6" action="ppaction://hlinksldjump"/>
              </a:rPr>
              <a:t>Reuse</a:t>
            </a:r>
            <a:endParaRPr lang="en-US" dirty="0" smtClean="0"/>
          </a:p>
          <a:p>
            <a:r>
              <a:rPr lang="en-US" dirty="0" smtClean="0">
                <a:hlinkClick r:id="rId7" action="ppaction://hlinksldjump"/>
              </a:rPr>
              <a:t>Aiding in Dishonesty</a:t>
            </a:r>
            <a:endParaRPr lang="en-US" dirty="0" smtClean="0"/>
          </a:p>
          <a:p>
            <a:r>
              <a:rPr lang="en-US" dirty="0" smtClean="0">
                <a:hlinkClick r:id="rId8" action="ppaction://hlinksldjump"/>
              </a:rPr>
              <a:t>Plagiarism</a:t>
            </a:r>
            <a:endParaRPr lang="en-US" dirty="0" smtClean="0"/>
          </a:p>
          <a:p>
            <a:pPr marL="0" indent="0">
              <a:buNone/>
            </a:pPr>
            <a:r>
              <a:rPr lang="en-US" dirty="0" smtClean="0"/>
              <a:t>Let’s </a:t>
            </a:r>
            <a:r>
              <a:rPr lang="en-US" dirty="0" smtClean="0">
                <a:hlinkClick r:id="rId9" action="ppaction://hlinksldjump"/>
              </a:rPr>
              <a:t>clarify </a:t>
            </a:r>
            <a:r>
              <a:rPr lang="en-US" dirty="0" smtClean="0"/>
              <a:t>some points.</a:t>
            </a:r>
          </a:p>
          <a:p>
            <a:pPr marL="0" indent="0">
              <a:buNone/>
            </a:pPr>
            <a:r>
              <a:rPr lang="en-US" dirty="0" smtClean="0"/>
              <a:t>Let’s </a:t>
            </a:r>
            <a:r>
              <a:rPr lang="en-US" dirty="0" smtClean="0">
                <a:hlinkClick r:id="rId10" action="ppaction://hlinksldjump"/>
              </a:rPr>
              <a:t>practice</a:t>
            </a:r>
            <a:r>
              <a:rPr lang="en-US" dirty="0" smtClean="0"/>
              <a:t>.</a:t>
            </a:r>
            <a:endParaRPr lang="en-US" dirty="0"/>
          </a:p>
        </p:txBody>
      </p:sp>
    </p:spTree>
    <p:extLst>
      <p:ext uri="{BB962C8B-B14F-4D97-AF65-F5344CB8AC3E}">
        <p14:creationId xmlns:p14="http://schemas.microsoft.com/office/powerpoint/2010/main" val="1521244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Much of this </a:t>
            </a:r>
            <a:r>
              <a:rPr lang="en-US" i="1" dirty="0" smtClean="0"/>
              <a:t>should</a:t>
            </a:r>
            <a:r>
              <a:rPr lang="en-US" dirty="0" smtClean="0"/>
              <a:t> be common knowledge.</a:t>
            </a:r>
          </a:p>
          <a:p>
            <a:pPr marL="0" indent="0">
              <a:buNone/>
            </a:pPr>
            <a:r>
              <a:rPr lang="en-US" dirty="0" smtClean="0"/>
              <a:t> </a:t>
            </a:r>
          </a:p>
          <a:p>
            <a:pPr marL="0" indent="0">
              <a:buNone/>
            </a:pPr>
            <a:r>
              <a:rPr lang="en-US" dirty="0" smtClean="0"/>
              <a:t>However, a lot of it is not, especially when we get to the plagiarism aspect. </a:t>
            </a:r>
          </a:p>
          <a:p>
            <a:pPr marL="0" indent="0">
              <a:buNone/>
            </a:pPr>
            <a:endParaRPr lang="en-US" dirty="0"/>
          </a:p>
          <a:p>
            <a:pPr marL="0" indent="0">
              <a:buNone/>
            </a:pPr>
            <a:r>
              <a:rPr lang="en-US" dirty="0" smtClean="0"/>
              <a:t>Also, many actions of academic dishonesty fall under several categories. </a:t>
            </a:r>
            <a:endParaRPr lang="en-US" dirty="0"/>
          </a:p>
        </p:txBody>
      </p:sp>
    </p:spTree>
    <p:extLst>
      <p:ext uri="{BB962C8B-B14F-4D97-AF65-F5344CB8AC3E}">
        <p14:creationId xmlns:p14="http://schemas.microsoft.com/office/powerpoint/2010/main" val="4131126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p:txBody>
          <a:bodyPr>
            <a:normAutofit/>
          </a:bodyPr>
          <a:lstStyle/>
          <a:p>
            <a:r>
              <a:rPr lang="en-US" dirty="0" smtClean="0"/>
              <a:t>General cheating includes:</a:t>
            </a:r>
          </a:p>
          <a:p>
            <a:pPr lvl="1"/>
            <a:r>
              <a:rPr lang="en-US" dirty="0" smtClean="0"/>
              <a:t>Papers written by someone else that you turn in as your own</a:t>
            </a:r>
          </a:p>
          <a:p>
            <a:pPr lvl="1"/>
            <a:r>
              <a:rPr lang="en-US" dirty="0" smtClean="0"/>
              <a:t>Using notes of any kind without the knowledge and approval of the instructor</a:t>
            </a:r>
          </a:p>
          <a:p>
            <a:pPr lvl="1"/>
            <a:r>
              <a:rPr lang="en-US" dirty="0" smtClean="0"/>
              <a:t>Using someone else’s answers on quizzes, tests, assignments that are for a grade, and other assignments</a:t>
            </a:r>
          </a:p>
          <a:p>
            <a:r>
              <a:rPr lang="en-US" dirty="0" smtClean="0"/>
              <a:t>“</a:t>
            </a:r>
            <a:r>
              <a:rPr lang="en-US" dirty="0"/>
              <a:t>to break a rule or law usually to gain an advantage at </a:t>
            </a:r>
            <a:r>
              <a:rPr lang="en-US" dirty="0" smtClean="0"/>
              <a:t>something” (Merriam-Webster)</a:t>
            </a:r>
          </a:p>
        </p:txBody>
      </p:sp>
      <p:sp>
        <p:nvSpPr>
          <p:cNvPr id="5" name="Rectangle 4"/>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3530460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normAutofit/>
          </a:bodyPr>
          <a:lstStyle/>
          <a:p>
            <a:r>
              <a:rPr lang="en-US" dirty="0" smtClean="0"/>
              <a:t>Getting assistance from others and/or coming up with answers (or sentences or phrases) together without knowledge or approval of the instructor</a:t>
            </a:r>
          </a:p>
          <a:p>
            <a:r>
              <a:rPr lang="en-US" dirty="0" smtClean="0"/>
              <a:t>For instance, an assignment that is supposed to be worked on by yourself should be done by yourself. Looking at someone else’s work and/or sharing answers on homework is academic dishonesty. </a:t>
            </a:r>
          </a:p>
          <a:p>
            <a:r>
              <a:rPr lang="en-US" dirty="0" smtClean="0"/>
              <a:t>Editing and revising papers together is generally considered fine, but you have to have something written in order for someone else to help you edit or revise. Does that make sense?</a:t>
            </a:r>
            <a:endParaRPr lang="en-US" dirty="0"/>
          </a:p>
        </p:txBody>
      </p:sp>
      <p:sp>
        <p:nvSpPr>
          <p:cNvPr id="6" name="Rectangle 5"/>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2850826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Stealing</a:t>
            </a:r>
            <a:endParaRPr lang="en-US" dirty="0"/>
          </a:p>
        </p:txBody>
      </p:sp>
      <p:sp>
        <p:nvSpPr>
          <p:cNvPr id="3" name="Content Placeholder 2"/>
          <p:cNvSpPr>
            <a:spLocks noGrp="1"/>
          </p:cNvSpPr>
          <p:nvPr>
            <p:ph idx="1"/>
          </p:nvPr>
        </p:nvSpPr>
        <p:spPr/>
        <p:txBody>
          <a:bodyPr/>
          <a:lstStyle/>
          <a:p>
            <a:r>
              <a:rPr lang="en-US" dirty="0" smtClean="0"/>
              <a:t>Taking material (such as answers to tests or quizzes) or using another’s materials without the author’s knowledge or approval</a:t>
            </a:r>
            <a:endParaRPr lang="en-US" dirty="0"/>
          </a:p>
        </p:txBody>
      </p:sp>
      <p:sp>
        <p:nvSpPr>
          <p:cNvPr id="6" name="Rectangle 5"/>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1790275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Dishonesty</a:t>
            </a:r>
            <a:endParaRPr lang="en-US" dirty="0"/>
          </a:p>
        </p:txBody>
      </p:sp>
      <p:sp>
        <p:nvSpPr>
          <p:cNvPr id="3" name="Content Placeholder 2"/>
          <p:cNvSpPr>
            <a:spLocks noGrp="1"/>
          </p:cNvSpPr>
          <p:nvPr>
            <p:ph idx="1"/>
          </p:nvPr>
        </p:nvSpPr>
        <p:spPr/>
        <p:txBody>
          <a:bodyPr/>
          <a:lstStyle/>
          <a:p>
            <a:r>
              <a:rPr lang="en-US" dirty="0" smtClean="0"/>
              <a:t>For our purposes, using fake or knowingly incorrect data or research to support ideas.</a:t>
            </a:r>
          </a:p>
          <a:p>
            <a:endParaRPr lang="en-US" dirty="0"/>
          </a:p>
        </p:txBody>
      </p:sp>
      <p:sp>
        <p:nvSpPr>
          <p:cNvPr id="6" name="Rectangle 5"/>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3617118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a:t>
            </a:r>
            <a:endParaRPr lang="en-US" dirty="0"/>
          </a:p>
        </p:txBody>
      </p:sp>
      <p:sp>
        <p:nvSpPr>
          <p:cNvPr id="3" name="Content Placeholder 2"/>
          <p:cNvSpPr>
            <a:spLocks noGrp="1"/>
          </p:cNvSpPr>
          <p:nvPr>
            <p:ph idx="1"/>
          </p:nvPr>
        </p:nvSpPr>
        <p:spPr/>
        <p:txBody>
          <a:bodyPr/>
          <a:lstStyle/>
          <a:p>
            <a:r>
              <a:rPr lang="en-US" dirty="0" smtClean="0"/>
              <a:t>Reusing work done in previous classes or for other classes without the approval of the instructor(s).</a:t>
            </a:r>
            <a:endParaRPr lang="en-US" dirty="0"/>
          </a:p>
        </p:txBody>
      </p:sp>
      <p:sp>
        <p:nvSpPr>
          <p:cNvPr id="6" name="Rectangle 5"/>
          <p:cNvSpPr/>
          <p:nvPr/>
        </p:nvSpPr>
        <p:spPr>
          <a:xfrm>
            <a:off x="5562600" y="5934670"/>
            <a:ext cx="35814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hlinkClick r:id="rId2" action="ppaction://hlinksldjump"/>
              </a:rPr>
              <a:t>We get it.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2">
                    <a:satMod val="175000"/>
                    <a:alpha val="40000"/>
                  </a:schemeClr>
                </a:glow>
                <a:outerShdw blurRad="50800" dist="39000" dir="5460000" algn="tl">
                  <a:srgbClr val="000000">
                    <a:alpha val="38000"/>
                  </a:srgbClr>
                </a:outerShdw>
              </a:effectLst>
            </a:endParaRPr>
          </a:p>
        </p:txBody>
      </p:sp>
    </p:spTree>
    <p:extLst>
      <p:ext uri="{BB962C8B-B14F-4D97-AF65-F5344CB8AC3E}">
        <p14:creationId xmlns:p14="http://schemas.microsoft.com/office/powerpoint/2010/main" val="15853949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370</TotalTime>
  <Words>1169</Words>
  <Application>Microsoft Office PowerPoint</Application>
  <PresentationFormat>On-screen Show (4:3)</PresentationFormat>
  <Paragraphs>129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Executive</vt:lpstr>
      <vt:lpstr>Academic Dishonesty</vt:lpstr>
      <vt:lpstr>Introduction</vt:lpstr>
      <vt:lpstr>We’re going to talk about…</vt:lpstr>
      <vt:lpstr>PowerPoint Presentation</vt:lpstr>
      <vt:lpstr>Cheating</vt:lpstr>
      <vt:lpstr>Collaboration</vt:lpstr>
      <vt:lpstr>Stealing</vt:lpstr>
      <vt:lpstr>Dishonesty</vt:lpstr>
      <vt:lpstr>Reuse</vt:lpstr>
      <vt:lpstr>Aiding in Dishonesty</vt:lpstr>
      <vt:lpstr>Plagiarism</vt:lpstr>
      <vt:lpstr>Plagiarism (continued)</vt:lpstr>
      <vt:lpstr>Plagiarism (continued)</vt:lpstr>
      <vt:lpstr>Common Knowledge</vt:lpstr>
      <vt:lpstr>Common Knowledge (continued)</vt:lpstr>
      <vt:lpstr>Common Knowledge (continued)</vt:lpstr>
      <vt:lpstr>More Clarification</vt:lpstr>
      <vt:lpstr>Example 1</vt:lpstr>
      <vt:lpstr>Example 2</vt:lpstr>
      <vt:lpstr>Example 3</vt:lpstr>
      <vt:lpstr>Example 4</vt:lpstr>
      <vt:lpstr>Example 5</vt:lpstr>
      <vt:lpstr>Example 5 Answer</vt:lpstr>
      <vt:lpstr>What questions do you have?</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student1</dc:creator>
  <cp:lastModifiedBy>teacher1</cp:lastModifiedBy>
  <cp:revision>47</cp:revision>
  <dcterms:created xsi:type="dcterms:W3CDTF">2014-07-10T17:34:48Z</dcterms:created>
  <dcterms:modified xsi:type="dcterms:W3CDTF">2014-08-25T17:50:05Z</dcterms:modified>
</cp:coreProperties>
</file>