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/>
        </p:nvSpPr>
        <p:spPr>
          <a:xfrm>
            <a:off y="0" x="0"/>
            <a:ext cy="3723299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ctrTitle"/>
          </p:nvPr>
        </p:nvSpPr>
        <p:spPr>
          <a:xfrm>
            <a:off y="1433988" x="391160"/>
            <a:ext cy="421499" cx="83513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y="1982435" x="403761"/>
            <a:ext cy="342300" cx="834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cxnSp>
        <p:nvCxnSpPr>
          <p:cNvPr id="51" name="Shape 51"/>
          <p:cNvCxnSpPr/>
          <p:nvPr/>
        </p:nvCxnSpPr>
        <p:spPr>
          <a:xfrm>
            <a:off y="1912668" x="2258800"/>
            <a:ext cy="10799" cx="4621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52" name="Shape 52"/>
          <p:cNvSpPr/>
          <p:nvPr/>
        </p:nvSpPr>
        <p:spPr>
          <a:xfrm>
            <a:off y="3030297" x="0"/>
            <a:ext cy="795916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/>
        </p:nvSpPr>
        <p:spPr>
          <a:xfrm>
            <a:off y="0" x="0"/>
            <a:ext cy="937200" cx="91440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226265" x="0"/>
            <a:ext cy="795916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6" name="Shape 56"/>
          <p:cNvCxnSpPr/>
          <p:nvPr/>
        </p:nvCxnSpPr>
        <p:spPr>
          <a:xfrm rot="10800000" flipH="1">
            <a:off y="783855" x="2258963"/>
            <a:ext cy="6900" cx="4602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57" name="Shape 5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/>
        </p:nvSpPr>
        <p:spPr>
          <a:xfrm>
            <a:off y="0" x="0"/>
            <a:ext cy="4708799" cx="4456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 flipH="1">
            <a:off y="3759780" x="3434"/>
            <a:ext cy="1033097" cx="4453249"/>
          </a:xfrm>
          <a:custGeom>
            <a:pathLst>
              <a:path w="4453250" extrusionOk="0" h="1869860">
                <a:moveTo>
                  <a:pt y="1726390" x="4447791"/>
                </a:moveTo>
                <a:lnTo>
                  <a:pt y="1869860" x="4219291"/>
                </a:lnTo>
                <a:lnTo>
                  <a:pt y="1715763" x="3980162"/>
                </a:lnTo>
                <a:lnTo>
                  <a:pt y="1864546" x="3746348"/>
                </a:lnTo>
                <a:lnTo>
                  <a:pt y="1726390" x="3512534"/>
                </a:lnTo>
                <a:lnTo>
                  <a:pt y="1864546" x="3284033"/>
                </a:lnTo>
                <a:lnTo>
                  <a:pt y="1731704" x="3044905"/>
                </a:lnTo>
                <a:lnTo>
                  <a:pt y="1864546" x="2805777"/>
                </a:lnTo>
                <a:lnTo>
                  <a:pt y="1731704" x="2571963"/>
                </a:lnTo>
                <a:lnTo>
                  <a:pt y="1864546" x="2343462"/>
                </a:lnTo>
                <a:lnTo>
                  <a:pt y="1726390" x="2104334"/>
                </a:lnTo>
                <a:lnTo>
                  <a:pt y="1869860" x="1865206"/>
                </a:lnTo>
                <a:lnTo>
                  <a:pt y="1715763" x="1631391"/>
                </a:lnTo>
                <a:lnTo>
                  <a:pt y="1869860" x="1402891"/>
                </a:lnTo>
                <a:lnTo>
                  <a:pt y="1726390" x="1163763"/>
                </a:lnTo>
                <a:lnTo>
                  <a:pt y="1869860" x="935262"/>
                </a:lnTo>
                <a:lnTo>
                  <a:pt y="1726390" x="696134"/>
                </a:lnTo>
                <a:lnTo>
                  <a:pt y="1864546" x="457006"/>
                </a:lnTo>
                <a:lnTo>
                  <a:pt y="1726390" x="217877"/>
                </a:lnTo>
                <a:lnTo>
                  <a:pt y="1869860" x="5"/>
                </a:lnTo>
                <a:cubicBezTo>
                  <a:pt y="1246574" x="3"/>
                  <a:pt y="623287" x="2"/>
                  <a:pt y="1" x="0"/>
                </a:cubicBezTo>
                <a:lnTo>
                  <a:pt y="0" x="445325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2" name="Shape 62"/>
          <p:cNvCxnSpPr/>
          <p:nvPr/>
        </p:nvCxnSpPr>
        <p:spPr>
          <a:xfrm>
            <a:off y="744077" x="409699"/>
            <a:ext cy="0" cx="36600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63" name="Shape 63"/>
          <p:cNvSpPr txBox="1"/>
          <p:nvPr>
            <p:ph idx="1" type="body"/>
          </p:nvPr>
        </p:nvSpPr>
        <p:spPr>
          <a:xfrm>
            <a:off y="1200150" x="457200"/>
            <a:ext cy="3630300" cx="355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type="title"/>
          </p:nvPr>
        </p:nvSpPr>
        <p:spPr>
          <a:xfrm>
            <a:off y="13321" x="457200"/>
            <a:ext cy="857400" cx="35507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400"/>
            </a:lvl4pPr>
            <a:lvl5pPr>
              <a:spcBef>
                <a:spcPts val="0"/>
              </a:spcBef>
              <a:defRPr sz="2400"/>
            </a:lvl5pPr>
            <a:lvl6pPr>
              <a:spcBef>
                <a:spcPts val="0"/>
              </a:spcBef>
              <a:defRPr sz="2400"/>
            </a:lvl6pPr>
            <a:lvl7pPr>
              <a:spcBef>
                <a:spcPts val="0"/>
              </a:spcBef>
              <a:defRPr sz="2400"/>
            </a:lvl7pPr>
            <a:lvl8pPr>
              <a:spcBef>
                <a:spcPts val="0"/>
              </a:spcBef>
              <a:defRPr sz="2400"/>
            </a:lvl8pPr>
            <a:lvl9pPr>
              <a:spcBef>
                <a:spcPts val="0"/>
              </a:spcBef>
              <a:defRPr sz="2400"/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y="1200150" x="5021123"/>
            <a:ext cy="3630300" cx="355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/>
        </p:nvSpPr>
        <p:spPr>
          <a:xfrm>
            <a:off y="0" x="0"/>
            <a:ext cy="937200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y="226265" x="0"/>
            <a:ext cy="795916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9" name="Shape 69"/>
          <p:cNvCxnSpPr/>
          <p:nvPr/>
        </p:nvCxnSpPr>
        <p:spPr>
          <a:xfrm rot="10800000" flipH="1">
            <a:off y="783855" x="2258963"/>
            <a:ext cy="6900" cx="4602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70" name="Shape 70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/>
        </p:nvSpPr>
        <p:spPr>
          <a:xfrm rot="10800000">
            <a:off y="4110402" x="-5937"/>
            <a:ext cy="1033097" cx="4453249"/>
          </a:xfrm>
          <a:custGeom>
            <a:pathLst>
              <a:path w="4453250" extrusionOk="0" h="1869860">
                <a:moveTo>
                  <a:pt y="1726390" x="4447791"/>
                </a:moveTo>
                <a:lnTo>
                  <a:pt y="1869860" x="4219291"/>
                </a:lnTo>
                <a:lnTo>
                  <a:pt y="1715763" x="3980162"/>
                </a:lnTo>
                <a:lnTo>
                  <a:pt y="1864546" x="3746348"/>
                </a:lnTo>
                <a:lnTo>
                  <a:pt y="1726390" x="3512534"/>
                </a:lnTo>
                <a:lnTo>
                  <a:pt y="1864546" x="3284033"/>
                </a:lnTo>
                <a:lnTo>
                  <a:pt y="1731704" x="3044905"/>
                </a:lnTo>
                <a:lnTo>
                  <a:pt y="1864546" x="2805777"/>
                </a:lnTo>
                <a:lnTo>
                  <a:pt y="1731704" x="2571963"/>
                </a:lnTo>
                <a:lnTo>
                  <a:pt y="1864546" x="2343462"/>
                </a:lnTo>
                <a:lnTo>
                  <a:pt y="1726390" x="2104334"/>
                </a:lnTo>
                <a:lnTo>
                  <a:pt y="1869860" x="1865206"/>
                </a:lnTo>
                <a:lnTo>
                  <a:pt y="1715763" x="1631391"/>
                </a:lnTo>
                <a:lnTo>
                  <a:pt y="1869860" x="1402891"/>
                </a:lnTo>
                <a:lnTo>
                  <a:pt y="1726390" x="1163763"/>
                </a:lnTo>
                <a:lnTo>
                  <a:pt y="1869860" x="935262"/>
                </a:lnTo>
                <a:lnTo>
                  <a:pt y="1726390" x="696134"/>
                </a:lnTo>
                <a:lnTo>
                  <a:pt y="1864546" x="457006"/>
                </a:lnTo>
                <a:lnTo>
                  <a:pt y="1726390" x="217877"/>
                </a:lnTo>
                <a:lnTo>
                  <a:pt y="1869860" x="5"/>
                </a:lnTo>
                <a:cubicBezTo>
                  <a:pt y="1246574" x="3"/>
                  <a:pt y="623287" x="2"/>
                  <a:pt y="1" x="0"/>
                </a:cubicBezTo>
                <a:lnTo>
                  <a:pt y="0" x="445325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3" name="Shape 73"/>
          <p:cNvCxnSpPr/>
          <p:nvPr/>
        </p:nvCxnSpPr>
        <p:spPr>
          <a:xfrm>
            <a:off y="4409677" x="388492"/>
            <a:ext cy="3600" cx="37085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74" name="Shape 74"/>
          <p:cNvSpPr txBox="1"/>
          <p:nvPr>
            <p:ph idx="1" type="body"/>
          </p:nvPr>
        </p:nvSpPr>
        <p:spPr>
          <a:xfrm>
            <a:off y="4493760" x="388492"/>
            <a:ext cy="387599" cx="3644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6209" x="0"/>
            <a:ext cy="5137200" cx="9144067"/>
            <a:chOff y="14677" x="0"/>
            <a:chExt cy="6849600" cx="9144067"/>
          </a:xfrm>
        </p:grpSpPr>
        <p:sp>
          <p:nvSpPr>
            <p:cNvPr id="6" name="Shape 6"/>
            <p:cNvSpPr/>
            <p:nvPr/>
          </p:nvSpPr>
          <p:spPr>
            <a:xfrm>
              <a:off y="14677" x="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y="14677" x="234838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y="14677" x="46967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y="14677" x="70451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y="14677" x="93935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14677" x="117419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y="14677" x="140903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14677" x="164387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14677" x="187871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y="14677" x="211355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y="14677" x="234839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y="14677" x="2583228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y="14677" x="281806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y="14677" x="305290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y="14677" x="328774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14677" x="352258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y="14677" x="375742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y="14677" x="399226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y="14677" x="422710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y="14677" x="446194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y="14677" x="469678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y="14677" x="4931619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y="14677" x="516645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y="14677" x="540129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y="14677" x="563613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y="14677" x="587097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14677" x="6105814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y="14677" x="634065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y="14677" x="657549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14677" x="681033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y="14677" x="704517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y="14677" x="7280009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y="14677" x="751484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y="14677" x="774968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y="14677" x="798452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y="14677" x="8219364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y="14677" x="845420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y="14677" x="868904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14677" x="892386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1pPr>
            <a:lvl2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2pPr>
            <a:lvl3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3pPr>
            <a:lvl4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y="1433988" x="391160"/>
            <a:ext cy="421499" cx="8351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Grammartastic Lessons</a:t>
            </a:r>
          </a:p>
        </p:txBody>
      </p:sp>
      <p:sp>
        <p:nvSpPr>
          <p:cNvPr id="78" name="Shape 78"/>
          <p:cNvSpPr txBox="1"/>
          <p:nvPr>
            <p:ph idx="1" type="subTitle"/>
          </p:nvPr>
        </p:nvSpPr>
        <p:spPr>
          <a:xfrm>
            <a:off y="1982435" x="403761"/>
            <a:ext cy="342300" cx="834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Yay!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…to come to the conclusion that…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...to decide…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...to put forward the idea that…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sz="2400" lang="en"/>
              <a:t>...to suggest...</a:t>
            </a:r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Long Expressions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IN MODERATION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She went to the store and bought a loaf of bread. She also picked up some milk. She also got a newspaper.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She bought </a:t>
            </a:r>
            <a:r>
              <a:rPr u="sng" sz="2400" lang="en"/>
              <a:t>a loaf of bread, some milk, </a:t>
            </a:r>
            <a:r>
              <a:rPr sz="2400" lang="en"/>
              <a:t>and</a:t>
            </a:r>
            <a:r>
              <a:rPr u="sng" sz="2400" lang="en"/>
              <a:t> a newspaper at the store.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38" name="Shape 138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Under-Use of Listing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We already talked about passive VS active.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The criminal </a:t>
            </a:r>
            <a:r>
              <a:rPr u="sng" sz="2400" lang="en"/>
              <a:t>was caught by</a:t>
            </a:r>
            <a:r>
              <a:rPr sz="2400" lang="en"/>
              <a:t> the police, and later the criminal </a:t>
            </a:r>
            <a:r>
              <a:rPr u="sng" sz="2400" lang="en"/>
              <a:t>was convicted by</a:t>
            </a:r>
            <a:r>
              <a:rPr sz="2400" lang="en"/>
              <a:t> the courts.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sz="2400" lang="en"/>
              <a:t>The police </a:t>
            </a:r>
            <a:r>
              <a:rPr u="sng" sz="2400" lang="en"/>
              <a:t>caught</a:t>
            </a:r>
            <a:r>
              <a:rPr sz="2400" lang="en"/>
              <a:t> the criminal and the court </a:t>
            </a:r>
            <a:r>
              <a:rPr u="sng" sz="2400" lang="en"/>
              <a:t>convicted</a:t>
            </a:r>
            <a:r>
              <a:rPr sz="2400" lang="en"/>
              <a:t> him.</a:t>
            </a:r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Over-Use of Passive Verbs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u="sng" sz="2400" lang="en"/>
              <a:t>In Edmonton</a:t>
            </a:r>
            <a:r>
              <a:rPr sz="2400" lang="en"/>
              <a:t> </a:t>
            </a:r>
            <a:r>
              <a:rPr u="sng" sz="2400" lang="en"/>
              <a:t>in Alberta</a:t>
            </a:r>
            <a:r>
              <a:rPr sz="2400" lang="en"/>
              <a:t> </a:t>
            </a:r>
            <a:r>
              <a:rPr u="sng" sz="2400" lang="en"/>
              <a:t>at 11:00 pm</a:t>
            </a:r>
            <a:r>
              <a:rPr sz="2400" lang="en"/>
              <a:t> </a:t>
            </a:r>
            <a:r>
              <a:rPr u="sng" sz="2400" lang="en"/>
              <a:t> in the evening</a:t>
            </a:r>
            <a:r>
              <a:rPr sz="2400" lang="en"/>
              <a:t> </a:t>
            </a:r>
            <a:r>
              <a:rPr u="sng" sz="2400" lang="en"/>
              <a:t>on the first</a:t>
            </a:r>
            <a:r>
              <a:rPr sz="2400" lang="en"/>
              <a:t> </a:t>
            </a:r>
            <a:r>
              <a:rPr u="sng" sz="2400" lang="en"/>
              <a:t>of June</a:t>
            </a:r>
            <a:r>
              <a:rPr sz="2400" lang="en"/>
              <a:t>, the northern lights gave a wonderful show </a:t>
            </a:r>
            <a:r>
              <a:rPr u="sng" sz="2400" lang="en"/>
              <a:t>to people.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u="sng" sz="2400" lang="en"/>
              <a:t>In Edmonton, Alberta</a:t>
            </a:r>
            <a:r>
              <a:rPr sz="2400" lang="en"/>
              <a:t> </a:t>
            </a:r>
            <a:r>
              <a:rPr u="sng" sz="2400" lang="en"/>
              <a:t>at 11:00 pm, June 1, </a:t>
            </a:r>
            <a:r>
              <a:rPr sz="2400" lang="en"/>
              <a:t>the northern lights gave people a wonderful show.</a:t>
            </a:r>
          </a:p>
        </p:txBody>
      </p:sp>
      <p:sp>
        <p:nvSpPr>
          <p:cNvPr id="150" name="Shape 150"/>
          <p:cNvSpPr txBox="1"/>
          <p:nvPr>
            <p:ph type="title"/>
          </p:nvPr>
        </p:nvSpPr>
        <p:spPr>
          <a:xfrm>
            <a:off y="13325" x="457200"/>
            <a:ext cy="10871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Over-Use of Prepositional Phrases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sz="2400" lang="en"/>
              <a:t>It</a:t>
            </a:r>
            <a:r>
              <a:rPr sz="2400" lang="en"/>
              <a:t> was exciting to go to the New Year celebrations.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The New Year celebrations were exciting.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u="sng" sz="2400" lang="en"/>
              <a:t>There</a:t>
            </a:r>
            <a:r>
              <a:rPr sz="2400" lang="en"/>
              <a:t> were thirty-four people in the room who were waiting for the mayor.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sz="2400" lang="en"/>
              <a:t>Thirty-four people in the room were waiting for the mayor.</a:t>
            </a:r>
          </a:p>
        </p:txBody>
      </p:sp>
      <p:sp>
        <p:nvSpPr>
          <p:cNvPr id="156" name="Shape 156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Over-Use of “It” &amp; “There”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lang="en"/>
              <a:t>After she had baked the bread, </a:t>
            </a:r>
            <a:r>
              <a:rPr lang="en"/>
              <a:t>she cleaned up the kitchen. (clause)</a:t>
            </a:r>
          </a:p>
          <a:p>
            <a:pPr rtl="0">
              <a:spcBef>
                <a:spcPts val="0"/>
              </a:spcBef>
              <a:buNone/>
            </a:pPr>
            <a:r>
              <a:rPr u="sng" lang="en"/>
              <a:t>After baking the bread,</a:t>
            </a:r>
            <a:r>
              <a:rPr lang="en"/>
              <a:t> she cleaned up the kitchen. (phrase)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McKenzie, </a:t>
            </a:r>
            <a:r>
              <a:rPr u="sng" lang="en"/>
              <a:t>who was the first person to cross Canada by land,</a:t>
            </a:r>
            <a:r>
              <a:rPr lang="en"/>
              <a:t> ended his trip in Bella Coola, B.C.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McKenzie, </a:t>
            </a:r>
            <a:r>
              <a:rPr u="sng" lang="en"/>
              <a:t>the first person to cross Canada by land,</a:t>
            </a:r>
            <a:r>
              <a:rPr lang="en"/>
              <a:t> ended his trip in Bella Coola, B.C.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The girl </a:t>
            </a:r>
            <a:r>
              <a:rPr u="sng" lang="en"/>
              <a:t>who was talented</a:t>
            </a:r>
            <a:r>
              <a:rPr lang="en"/>
              <a:t> gave a concert.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</a:t>
            </a:r>
            <a:r>
              <a:rPr u="sng" lang="en"/>
              <a:t>talented</a:t>
            </a:r>
            <a:r>
              <a:rPr lang="en"/>
              <a:t> girl gave a concert.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62" name="Shape 162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Over-Use of Clauses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Exercise 2, Exercise 3, Exercise 4, Exercise 5, Exercise 6</a:t>
            </a:r>
          </a:p>
        </p:txBody>
      </p:sp>
      <p:sp>
        <p:nvSpPr>
          <p:cNvPr id="168" name="Shape 168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One issue that a lot of you need to work on is...WORDINESS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Your first draft is probably wordy, and you shouldn’t worry about wordiness on your first draft.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This is one of the biggest issues with you...how many of you wait until the deadline to finish/read/revise your paper?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When you edit/revise, you should go back and correct wordiness.</a:t>
            </a:r>
          </a:p>
          <a:p>
            <a:pPr lvl="0" indent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Avoiding Wordiness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The reason why he came to Douglas College was because it was inexpensive in price.</a:t>
            </a:r>
          </a:p>
          <a:p>
            <a:pPr rtl="0" lvl="1" indent="-381000" marL="9144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The words </a:t>
            </a:r>
            <a:r>
              <a:rPr sz="2400" lang="en" i="1"/>
              <a:t>reason, why, </a:t>
            </a:r>
            <a:r>
              <a:rPr sz="2400" lang="en"/>
              <a:t>and </a:t>
            </a:r>
            <a:r>
              <a:rPr sz="2400" lang="en" i="1"/>
              <a:t>because</a:t>
            </a:r>
            <a:r>
              <a:rPr sz="2400" lang="en"/>
              <a:t> all express the same idea</a:t>
            </a:r>
          </a:p>
          <a:p>
            <a:pPr rtl="0" lvl="1" indent="-381000" marL="9144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Saying something is </a:t>
            </a:r>
            <a:r>
              <a:rPr sz="2400" lang="en" i="1"/>
              <a:t>inexpensive</a:t>
            </a:r>
            <a:r>
              <a:rPr sz="2400" lang="en"/>
              <a:t> includes the idea of </a:t>
            </a:r>
            <a:r>
              <a:rPr sz="2400" lang="en" i="1"/>
              <a:t>price</a:t>
            </a:r>
          </a:p>
          <a:p>
            <a:pPr lvl="0" indent="-3810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He came to Douglas College because it was inexpensive.</a:t>
            </a:r>
          </a:p>
        </p:txBody>
      </p:sp>
      <p:sp>
        <p:nvSpPr>
          <p:cNvPr id="90" name="Shape 90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Correcting Wordiness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Despite the fact that she was feeling ill, she came to the conclusion that she would go to work.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 i="1"/>
              <a:t>Despite the fact that</a:t>
            </a:r>
            <a:r>
              <a:rPr sz="2400" lang="en"/>
              <a:t> is really just a long way of saying </a:t>
            </a:r>
            <a:r>
              <a:rPr sz="2400" lang="en" i="1"/>
              <a:t>despite</a:t>
            </a:r>
            <a:r>
              <a:rPr sz="2400" lang="en"/>
              <a:t>.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 i="1"/>
              <a:t>Came to the conclusion that</a:t>
            </a:r>
            <a:r>
              <a:rPr sz="2400" lang="en"/>
              <a:t> is a long way of saying </a:t>
            </a:r>
            <a:r>
              <a:rPr sz="2400" lang="en" i="1"/>
              <a:t>decided</a:t>
            </a:r>
          </a:p>
          <a:p>
            <a:pPr lvl="0" indent="-3810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Despite feeling ill, she decided to go to work.</a:t>
            </a:r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Correcting Wordiness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In my opinion, I think the study of Sociology is very fascinating.</a:t>
            </a:r>
          </a:p>
          <a:p>
            <a:pPr rtl="0">
              <a:lnSpc>
                <a:spcPct val="200000"/>
              </a:lnSpc>
              <a:spcBef>
                <a:spcPts val="0"/>
              </a:spcBef>
              <a:buNone/>
            </a:pPr>
            <a:r>
              <a:rPr sz="2400" lang="en"/>
              <a:t>VS</a:t>
            </a:r>
          </a:p>
          <a:p>
            <a:pPr rtl="0" lvl="0" indent="-381000" marL="4572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Sociology is fascinating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 i="1"/>
          </a:p>
        </p:txBody>
      </p:sp>
      <p:sp>
        <p:nvSpPr>
          <p:cNvPr id="102" name="Shape 102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Correcting Wordiness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 i="1"/>
              <a:t>In my opinion </a:t>
            </a:r>
            <a:r>
              <a:rPr sz="2400" lang="en"/>
              <a:t> and </a:t>
            </a:r>
            <a:r>
              <a:rPr sz="2400" lang="en" i="1"/>
              <a:t>I think</a:t>
            </a:r>
            <a:r>
              <a:rPr sz="2400" lang="en"/>
              <a:t> just repeat the same idea, so we could take one out. However, </a:t>
            </a:r>
            <a:r>
              <a:rPr sz="2400" lang="en" i="1"/>
              <a:t>fascinating</a:t>
            </a:r>
            <a:r>
              <a:rPr sz="2400" lang="en"/>
              <a:t> is clearly a judgement, so there is no need to include either </a:t>
            </a:r>
            <a:r>
              <a:rPr sz="2400" lang="en" i="1"/>
              <a:t>I think</a:t>
            </a:r>
            <a:r>
              <a:rPr sz="2400" lang="en"/>
              <a:t> or </a:t>
            </a:r>
            <a:r>
              <a:rPr sz="2400" lang="en" i="1"/>
              <a:t>In my opinion.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 i="1"/>
              <a:t>Sociology</a:t>
            </a:r>
            <a:r>
              <a:rPr sz="2400" lang="en"/>
              <a:t> includes the idea of studying it, so </a:t>
            </a:r>
            <a:r>
              <a:rPr sz="2400" lang="en" i="1"/>
              <a:t>the study of</a:t>
            </a:r>
            <a:r>
              <a:rPr sz="2400" lang="en"/>
              <a:t> is redundant.</a:t>
            </a:r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 i="1"/>
              <a:t>Fascinating</a:t>
            </a:r>
            <a:r>
              <a:rPr sz="2400" lang="en"/>
              <a:t> can be defined as very interesting, so adding </a:t>
            </a:r>
            <a:r>
              <a:rPr sz="2400" lang="en" i="1"/>
              <a:t>very</a:t>
            </a:r>
            <a:r>
              <a:rPr sz="2400" lang="en"/>
              <a:t> is unnecessary.</a:t>
            </a: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Correcting Wordiness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Practice using Exercise 1 by omitting unnecessary words, and then we’ll check it together.</a:t>
            </a:r>
          </a:p>
        </p:txBody>
      </p:sp>
      <p:sp>
        <p:nvSpPr>
          <p:cNvPr id="114" name="Shape 114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Correcting Wordiness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1200150" x="457200"/>
            <a:ext cy="3804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Redundancy isn’t the only reason for wordiness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Use of vague words that need explanation instead of PRECISE vocabulary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Use of long expressions instead of INDIVIDUAL words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Under-use of listing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Over-use of passive verbs -- we’ve kind of talked about this…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Over-use of prepositional phrases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Over-use of “it” and “there” as meaningless subjects</a:t>
            </a:r>
          </a:p>
          <a:p>
            <a:pPr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Over-use of clauses</a:t>
            </a:r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Cause of Wordiness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y="1200150" x="457200"/>
            <a:ext cy="37217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She </a:t>
            </a:r>
            <a:r>
              <a:rPr u="sng" sz="2400" lang="en"/>
              <a:t>talked</a:t>
            </a:r>
            <a:r>
              <a:rPr sz="2400" lang="en"/>
              <a:t> to him </a:t>
            </a:r>
            <a:r>
              <a:rPr u="sng" sz="2400" lang="en"/>
              <a:t>in a loud angry voice.</a:t>
            </a:r>
            <a:r>
              <a:rPr sz="2400"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She </a:t>
            </a:r>
            <a:r>
              <a:rPr u="sng" sz="2400" lang="en"/>
              <a:t>yelled </a:t>
            </a:r>
            <a:r>
              <a:rPr sz="2400" lang="en"/>
              <a:t>at him.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sz="2400" lang="en"/>
              <a:t>The crime wave had some </a:t>
            </a:r>
            <a:r>
              <a:rPr u="sng" sz="2400" lang="en"/>
              <a:t>bad</a:t>
            </a:r>
            <a:r>
              <a:rPr sz="2400" lang="en"/>
              <a:t> results </a:t>
            </a:r>
            <a:r>
              <a:rPr u="sng" sz="2400" lang="en"/>
              <a:t>that cost people a lot of money.</a:t>
            </a:r>
            <a:r>
              <a:rPr sz="2400" lang="en"/>
              <a:t> 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sz="2400" lang="en"/>
              <a:t>The crime wave had some </a:t>
            </a:r>
            <a:r>
              <a:rPr u="sng" sz="2400" lang="en"/>
              <a:t>costly</a:t>
            </a:r>
            <a:r>
              <a:rPr sz="2400" lang="en"/>
              <a:t> results.</a:t>
            </a:r>
          </a:p>
        </p:txBody>
      </p:sp>
      <p:sp>
        <p:nvSpPr>
          <p:cNvPr id="126" name="Shape 126"/>
          <p:cNvSpPr txBox="1"/>
          <p:nvPr>
            <p:ph type="title"/>
          </p:nvPr>
        </p:nvSpPr>
        <p:spPr>
          <a:xfrm>
            <a:off y="13321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 of Vague Words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