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721FCB58-2A65-4C02-8E41-94FC9266BA3C}">
  <a:tblStyle styleName="Table_0" styleId="{721FCB58-2A65-4C02-8E41-94FC9266BA3C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25.xml" Type="http://schemas.openxmlformats.org/officeDocument/2006/relationships/slide" Id="rId30"/><Relationship Target="slides/slide7.xml" Type="http://schemas.openxmlformats.org/officeDocument/2006/relationships/slide" Id="rId12"/><Relationship Target="slides/slide26.xml" Type="http://schemas.openxmlformats.org/officeDocument/2006/relationships/slide" Id="rId31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7.xml" Type="http://schemas.openxmlformats.org/officeDocument/2006/relationships/slide" Id="rId32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2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9" name="Shape 1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5" name="Shape 1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1" name="Shape 1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7" name="Shape 1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3" name="Shape 1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0" name="Shape 1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6" name="Shape 1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2" name="Shape 2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3" name="Shape 20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8" name="Shape 2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4" name="Shape 2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5" name="Shape 21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1" name="Shape 2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2" name="Shape 22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7" name="Shape 2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8" name="Shape 22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3" name="Shape 2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4" name="Shape 23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9" name="Shape 2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0" name="Shape 24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/>
        </p:nvSpPr>
        <p:spPr>
          <a:xfrm>
            <a:off y="0" x="0"/>
            <a:ext cy="3723299" cx="9144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ctrTitle"/>
          </p:nvPr>
        </p:nvSpPr>
        <p:spPr>
          <a:xfrm>
            <a:off y="1433988" x="391160"/>
            <a:ext cy="421499" cx="8351399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subTitle"/>
          </p:nvPr>
        </p:nvSpPr>
        <p:spPr>
          <a:xfrm>
            <a:off y="1982435" x="403761"/>
            <a:ext cy="342300" cx="83424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cxnSp>
        <p:nvCxnSpPr>
          <p:cNvPr id="51" name="Shape 51"/>
          <p:cNvCxnSpPr/>
          <p:nvPr/>
        </p:nvCxnSpPr>
        <p:spPr>
          <a:xfrm>
            <a:off y="1912668" x="2258800"/>
            <a:ext cy="10799" cx="4621799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w="med" len="med" type="none"/>
            <a:tailEnd w="med" len="med" type="none"/>
          </a:ln>
        </p:spPr>
      </p:cxnSp>
      <p:sp>
        <p:nvSpPr>
          <p:cNvPr id="52" name="Shape 52"/>
          <p:cNvSpPr/>
          <p:nvPr/>
        </p:nvSpPr>
        <p:spPr>
          <a:xfrm>
            <a:off y="3030297" x="0"/>
            <a:ext cy="795916" cx="9143999"/>
          </a:xfrm>
          <a:custGeom>
            <a:pathLst>
              <a:path w="9144000" extrusionOk="0" h="1440573">
                <a:moveTo>
                  <a:pt y="1" x="8881"/>
                </a:moveTo>
                <a:lnTo>
                  <a:pt y="44075" x="9126239"/>
                </a:lnTo>
                <a:lnTo>
                  <a:pt y="1303180" x="9144000"/>
                </a:lnTo>
                <a:lnTo>
                  <a:pt y="1440573" x="8922142"/>
                </a:lnTo>
                <a:lnTo>
                  <a:pt y="1291790" x="8672386"/>
                </a:lnTo>
                <a:lnTo>
                  <a:pt y="1414005" x="8449199"/>
                </a:lnTo>
                <a:lnTo>
                  <a:pt y="1302417" x="8210071"/>
                </a:lnTo>
                <a:lnTo>
                  <a:pt y="1408691" x="7976257"/>
                </a:lnTo>
                <a:lnTo>
                  <a:pt y="1286476" x="7737129"/>
                </a:lnTo>
                <a:lnTo>
                  <a:pt y="1414005" x="7503314"/>
                </a:lnTo>
                <a:lnTo>
                  <a:pt y="1291790" x="7269500"/>
                </a:lnTo>
                <a:lnTo>
                  <a:pt y="1414005" x="7030372"/>
                </a:lnTo>
                <a:lnTo>
                  <a:pt y="1281162" x="6796557"/>
                </a:lnTo>
                <a:lnTo>
                  <a:pt y="1414005" x="6568057"/>
                </a:lnTo>
                <a:lnTo>
                  <a:pt y="1281163" x="6334243"/>
                </a:lnTo>
                <a:lnTo>
                  <a:pt y="1419319" x="6100428"/>
                </a:lnTo>
                <a:lnTo>
                  <a:pt y="1281163" x="5866614"/>
                </a:lnTo>
                <a:lnTo>
                  <a:pt y="1424632" x="5632800"/>
                </a:lnTo>
                <a:lnTo>
                  <a:pt y="1286476" x="5388357"/>
                </a:lnTo>
                <a:lnTo>
                  <a:pt y="1424632" x="5154543"/>
                </a:lnTo>
                <a:lnTo>
                  <a:pt y="1297104" x="4920729"/>
                </a:lnTo>
                <a:lnTo>
                  <a:pt y="1429946" x="4686914"/>
                </a:lnTo>
                <a:lnTo>
                  <a:pt y="1291790" x="4447786"/>
                </a:lnTo>
                <a:lnTo>
                  <a:pt y="1435260" x="4219286"/>
                </a:lnTo>
                <a:lnTo>
                  <a:pt y="1281163" x="3980157"/>
                </a:lnTo>
                <a:lnTo>
                  <a:pt y="1429946" x="3746343"/>
                </a:lnTo>
                <a:lnTo>
                  <a:pt y="1291790" x="3512529"/>
                </a:lnTo>
                <a:lnTo>
                  <a:pt y="1429946" x="3284028"/>
                </a:lnTo>
                <a:lnTo>
                  <a:pt y="1297104" x="3044900"/>
                </a:lnTo>
                <a:lnTo>
                  <a:pt y="1429946" x="2805772"/>
                </a:lnTo>
                <a:lnTo>
                  <a:pt y="1297104" x="2571958"/>
                </a:lnTo>
                <a:lnTo>
                  <a:pt y="1429946" x="2343457"/>
                </a:lnTo>
                <a:lnTo>
                  <a:pt y="1291790" x="2104329"/>
                </a:lnTo>
                <a:lnTo>
                  <a:pt y="1435260" x="1865201"/>
                </a:lnTo>
                <a:lnTo>
                  <a:pt y="1281163" x="1631386"/>
                </a:lnTo>
                <a:lnTo>
                  <a:pt y="1435260" x="1402886"/>
                </a:lnTo>
                <a:lnTo>
                  <a:pt y="1291790" x="1163758"/>
                </a:lnTo>
                <a:lnTo>
                  <a:pt y="1435260" x="935257"/>
                </a:lnTo>
                <a:lnTo>
                  <a:pt y="1291790" x="696129"/>
                </a:lnTo>
                <a:lnTo>
                  <a:pt y="1429946" x="457001"/>
                </a:lnTo>
                <a:lnTo>
                  <a:pt y="1291790" x="217872"/>
                </a:lnTo>
                <a:lnTo>
                  <a:pt y="1435260" x="0"/>
                </a:lnTo>
                <a:cubicBezTo>
                  <a:pt y="956840" x="2960"/>
                  <a:pt y="478421" x="5921"/>
                  <a:pt y="1" x="88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/>
        </p:nvSpPr>
        <p:spPr>
          <a:xfrm>
            <a:off y="0" x="0"/>
            <a:ext cy="937200" cx="9144000"/>
          </a:xfrm>
          <a:prstGeom prst="rect">
            <a:avLst/>
          </a:prstGeom>
          <a:solidFill>
            <a:srgbClr val="0C0C0C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/>
          <p:nvPr/>
        </p:nvSpPr>
        <p:spPr>
          <a:xfrm>
            <a:off y="226265" x="0"/>
            <a:ext cy="795916" cx="9143999"/>
          </a:xfrm>
          <a:custGeom>
            <a:pathLst>
              <a:path w="9144000" extrusionOk="0" h="1440573">
                <a:moveTo>
                  <a:pt y="1" x="8881"/>
                </a:moveTo>
                <a:lnTo>
                  <a:pt y="44075" x="9126239"/>
                </a:lnTo>
                <a:lnTo>
                  <a:pt y="1303180" x="9144000"/>
                </a:lnTo>
                <a:lnTo>
                  <a:pt y="1440573" x="8922142"/>
                </a:lnTo>
                <a:lnTo>
                  <a:pt y="1291790" x="8672386"/>
                </a:lnTo>
                <a:lnTo>
                  <a:pt y="1414005" x="8449199"/>
                </a:lnTo>
                <a:lnTo>
                  <a:pt y="1302417" x="8210071"/>
                </a:lnTo>
                <a:lnTo>
                  <a:pt y="1408691" x="7976257"/>
                </a:lnTo>
                <a:lnTo>
                  <a:pt y="1286476" x="7737129"/>
                </a:lnTo>
                <a:lnTo>
                  <a:pt y="1414005" x="7503314"/>
                </a:lnTo>
                <a:lnTo>
                  <a:pt y="1291790" x="7269500"/>
                </a:lnTo>
                <a:lnTo>
                  <a:pt y="1414005" x="7030372"/>
                </a:lnTo>
                <a:lnTo>
                  <a:pt y="1281162" x="6796557"/>
                </a:lnTo>
                <a:lnTo>
                  <a:pt y="1414005" x="6568057"/>
                </a:lnTo>
                <a:lnTo>
                  <a:pt y="1281163" x="6334243"/>
                </a:lnTo>
                <a:lnTo>
                  <a:pt y="1419319" x="6100428"/>
                </a:lnTo>
                <a:lnTo>
                  <a:pt y="1281163" x="5866614"/>
                </a:lnTo>
                <a:lnTo>
                  <a:pt y="1424632" x="5632800"/>
                </a:lnTo>
                <a:lnTo>
                  <a:pt y="1286476" x="5388357"/>
                </a:lnTo>
                <a:lnTo>
                  <a:pt y="1424632" x="5154543"/>
                </a:lnTo>
                <a:lnTo>
                  <a:pt y="1297104" x="4920729"/>
                </a:lnTo>
                <a:lnTo>
                  <a:pt y="1429946" x="4686914"/>
                </a:lnTo>
                <a:lnTo>
                  <a:pt y="1291790" x="4447786"/>
                </a:lnTo>
                <a:lnTo>
                  <a:pt y="1435260" x="4219286"/>
                </a:lnTo>
                <a:lnTo>
                  <a:pt y="1281163" x="3980157"/>
                </a:lnTo>
                <a:lnTo>
                  <a:pt y="1429946" x="3746343"/>
                </a:lnTo>
                <a:lnTo>
                  <a:pt y="1291790" x="3512529"/>
                </a:lnTo>
                <a:lnTo>
                  <a:pt y="1429946" x="3284028"/>
                </a:lnTo>
                <a:lnTo>
                  <a:pt y="1297104" x="3044900"/>
                </a:lnTo>
                <a:lnTo>
                  <a:pt y="1429946" x="2805772"/>
                </a:lnTo>
                <a:lnTo>
                  <a:pt y="1297104" x="2571958"/>
                </a:lnTo>
                <a:lnTo>
                  <a:pt y="1429946" x="2343457"/>
                </a:lnTo>
                <a:lnTo>
                  <a:pt y="1291790" x="2104329"/>
                </a:lnTo>
                <a:lnTo>
                  <a:pt y="1435260" x="1865201"/>
                </a:lnTo>
                <a:lnTo>
                  <a:pt y="1281163" x="1631386"/>
                </a:lnTo>
                <a:lnTo>
                  <a:pt y="1435260" x="1402886"/>
                </a:lnTo>
                <a:lnTo>
                  <a:pt y="1291790" x="1163758"/>
                </a:lnTo>
                <a:lnTo>
                  <a:pt y="1435260" x="935257"/>
                </a:lnTo>
                <a:lnTo>
                  <a:pt y="1291790" x="696129"/>
                </a:lnTo>
                <a:lnTo>
                  <a:pt y="1429946" x="457001"/>
                </a:lnTo>
                <a:lnTo>
                  <a:pt y="1291790" x="217872"/>
                </a:lnTo>
                <a:lnTo>
                  <a:pt y="1435260" x="0"/>
                </a:lnTo>
                <a:cubicBezTo>
                  <a:pt y="956840" x="2960"/>
                  <a:pt y="478421" x="5921"/>
                  <a:pt y="1" x="88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56" name="Shape 56"/>
          <p:cNvCxnSpPr/>
          <p:nvPr/>
        </p:nvCxnSpPr>
        <p:spPr>
          <a:xfrm rot="10800000" flipH="1">
            <a:off y="783855" x="2258963"/>
            <a:ext cy="6900" cx="46023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w="med" len="med" type="none"/>
            <a:tailEnd w="med" len="med" type="none"/>
          </a:ln>
        </p:spPr>
      </p:cxnSp>
      <p:sp>
        <p:nvSpPr>
          <p:cNvPr id="57" name="Shape 57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/>
        </p:nvSpPr>
        <p:spPr>
          <a:xfrm>
            <a:off y="0" x="0"/>
            <a:ext cy="4708799" cx="44567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/>
          <p:nvPr/>
        </p:nvSpPr>
        <p:spPr>
          <a:xfrm flipH="1">
            <a:off y="3759780" x="3434"/>
            <a:ext cy="1033097" cx="4453249"/>
          </a:xfrm>
          <a:custGeom>
            <a:pathLst>
              <a:path w="4453250" extrusionOk="0" h="1869860">
                <a:moveTo>
                  <a:pt y="1726390" x="4447791"/>
                </a:moveTo>
                <a:lnTo>
                  <a:pt y="1869860" x="4219291"/>
                </a:lnTo>
                <a:lnTo>
                  <a:pt y="1715763" x="3980162"/>
                </a:lnTo>
                <a:lnTo>
                  <a:pt y="1864546" x="3746348"/>
                </a:lnTo>
                <a:lnTo>
                  <a:pt y="1726390" x="3512534"/>
                </a:lnTo>
                <a:lnTo>
                  <a:pt y="1864546" x="3284033"/>
                </a:lnTo>
                <a:lnTo>
                  <a:pt y="1731704" x="3044905"/>
                </a:lnTo>
                <a:lnTo>
                  <a:pt y="1864546" x="2805777"/>
                </a:lnTo>
                <a:lnTo>
                  <a:pt y="1731704" x="2571963"/>
                </a:lnTo>
                <a:lnTo>
                  <a:pt y="1864546" x="2343462"/>
                </a:lnTo>
                <a:lnTo>
                  <a:pt y="1726390" x="2104334"/>
                </a:lnTo>
                <a:lnTo>
                  <a:pt y="1869860" x="1865206"/>
                </a:lnTo>
                <a:lnTo>
                  <a:pt y="1715763" x="1631391"/>
                </a:lnTo>
                <a:lnTo>
                  <a:pt y="1869860" x="1402891"/>
                </a:lnTo>
                <a:lnTo>
                  <a:pt y="1726390" x="1163763"/>
                </a:lnTo>
                <a:lnTo>
                  <a:pt y="1869860" x="935262"/>
                </a:lnTo>
                <a:lnTo>
                  <a:pt y="1726390" x="696134"/>
                </a:lnTo>
                <a:lnTo>
                  <a:pt y="1864546" x="457006"/>
                </a:lnTo>
                <a:lnTo>
                  <a:pt y="1726390" x="217877"/>
                </a:lnTo>
                <a:lnTo>
                  <a:pt y="1869860" x="5"/>
                </a:lnTo>
                <a:cubicBezTo>
                  <a:pt y="1246574" x="3"/>
                  <a:pt y="623287" x="2"/>
                  <a:pt y="1" x="0"/>
                </a:cubicBezTo>
                <a:lnTo>
                  <a:pt y="0" x="445325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2" name="Shape 62"/>
          <p:cNvCxnSpPr/>
          <p:nvPr/>
        </p:nvCxnSpPr>
        <p:spPr>
          <a:xfrm>
            <a:off y="744077" x="409699"/>
            <a:ext cy="0" cx="36600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w="med" len="med" type="none"/>
            <a:tailEnd w="med" len="med" type="none"/>
          </a:ln>
        </p:spPr>
      </p:cxnSp>
      <p:sp>
        <p:nvSpPr>
          <p:cNvPr id="63" name="Shape 63"/>
          <p:cNvSpPr txBox="1"/>
          <p:nvPr>
            <p:ph idx="1" type="body"/>
          </p:nvPr>
        </p:nvSpPr>
        <p:spPr>
          <a:xfrm>
            <a:off y="1200150" x="457200"/>
            <a:ext cy="3630300" cx="35507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64" name="Shape 64"/>
          <p:cNvSpPr txBox="1"/>
          <p:nvPr>
            <p:ph type="title"/>
          </p:nvPr>
        </p:nvSpPr>
        <p:spPr>
          <a:xfrm>
            <a:off y="13321" x="457200"/>
            <a:ext cy="857400" cx="3550799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 sz="24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400"/>
            </a:lvl3pPr>
            <a:lvl4pPr>
              <a:spcBef>
                <a:spcPts val="0"/>
              </a:spcBef>
              <a:defRPr sz="2400"/>
            </a:lvl4pPr>
            <a:lvl5pPr>
              <a:spcBef>
                <a:spcPts val="0"/>
              </a:spcBef>
              <a:defRPr sz="2400"/>
            </a:lvl5pPr>
            <a:lvl6pPr>
              <a:spcBef>
                <a:spcPts val="0"/>
              </a:spcBef>
              <a:defRPr sz="2400"/>
            </a:lvl6pPr>
            <a:lvl7pPr>
              <a:spcBef>
                <a:spcPts val="0"/>
              </a:spcBef>
              <a:defRPr sz="2400"/>
            </a:lvl7pPr>
            <a:lvl8pPr>
              <a:spcBef>
                <a:spcPts val="0"/>
              </a:spcBef>
              <a:defRPr sz="2400"/>
            </a:lvl8pPr>
            <a:lvl9pPr>
              <a:spcBef>
                <a:spcPts val="0"/>
              </a:spcBef>
              <a:defRPr sz="2400"/>
            </a:lvl9pPr>
          </a:lstStyle>
          <a:p/>
        </p:txBody>
      </p:sp>
      <p:sp>
        <p:nvSpPr>
          <p:cNvPr id="65" name="Shape 65"/>
          <p:cNvSpPr txBox="1"/>
          <p:nvPr>
            <p:ph idx="2" type="body"/>
          </p:nvPr>
        </p:nvSpPr>
        <p:spPr>
          <a:xfrm>
            <a:off y="1200150" x="5021123"/>
            <a:ext cy="3630300" cx="35507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/>
        </p:nvSpPr>
        <p:spPr>
          <a:xfrm>
            <a:off y="0" x="0"/>
            <a:ext cy="937200" cx="9144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/>
          <p:nvPr/>
        </p:nvSpPr>
        <p:spPr>
          <a:xfrm>
            <a:off y="226265" x="0"/>
            <a:ext cy="795916" cx="9143999"/>
          </a:xfrm>
          <a:custGeom>
            <a:pathLst>
              <a:path w="9144000" extrusionOk="0" h="1440573">
                <a:moveTo>
                  <a:pt y="1" x="8881"/>
                </a:moveTo>
                <a:lnTo>
                  <a:pt y="44075" x="9126239"/>
                </a:lnTo>
                <a:lnTo>
                  <a:pt y="1303180" x="9144000"/>
                </a:lnTo>
                <a:lnTo>
                  <a:pt y="1440573" x="8922142"/>
                </a:lnTo>
                <a:lnTo>
                  <a:pt y="1291790" x="8672386"/>
                </a:lnTo>
                <a:lnTo>
                  <a:pt y="1414005" x="8449199"/>
                </a:lnTo>
                <a:lnTo>
                  <a:pt y="1302417" x="8210071"/>
                </a:lnTo>
                <a:lnTo>
                  <a:pt y="1408691" x="7976257"/>
                </a:lnTo>
                <a:lnTo>
                  <a:pt y="1286476" x="7737129"/>
                </a:lnTo>
                <a:lnTo>
                  <a:pt y="1414005" x="7503314"/>
                </a:lnTo>
                <a:lnTo>
                  <a:pt y="1291790" x="7269500"/>
                </a:lnTo>
                <a:lnTo>
                  <a:pt y="1414005" x="7030372"/>
                </a:lnTo>
                <a:lnTo>
                  <a:pt y="1281162" x="6796557"/>
                </a:lnTo>
                <a:lnTo>
                  <a:pt y="1414005" x="6568057"/>
                </a:lnTo>
                <a:lnTo>
                  <a:pt y="1281163" x="6334243"/>
                </a:lnTo>
                <a:lnTo>
                  <a:pt y="1419319" x="6100428"/>
                </a:lnTo>
                <a:lnTo>
                  <a:pt y="1281163" x="5866614"/>
                </a:lnTo>
                <a:lnTo>
                  <a:pt y="1424632" x="5632800"/>
                </a:lnTo>
                <a:lnTo>
                  <a:pt y="1286476" x="5388357"/>
                </a:lnTo>
                <a:lnTo>
                  <a:pt y="1424632" x="5154543"/>
                </a:lnTo>
                <a:lnTo>
                  <a:pt y="1297104" x="4920729"/>
                </a:lnTo>
                <a:lnTo>
                  <a:pt y="1429946" x="4686914"/>
                </a:lnTo>
                <a:lnTo>
                  <a:pt y="1291790" x="4447786"/>
                </a:lnTo>
                <a:lnTo>
                  <a:pt y="1435260" x="4219286"/>
                </a:lnTo>
                <a:lnTo>
                  <a:pt y="1281163" x="3980157"/>
                </a:lnTo>
                <a:lnTo>
                  <a:pt y="1429946" x="3746343"/>
                </a:lnTo>
                <a:lnTo>
                  <a:pt y="1291790" x="3512529"/>
                </a:lnTo>
                <a:lnTo>
                  <a:pt y="1429946" x="3284028"/>
                </a:lnTo>
                <a:lnTo>
                  <a:pt y="1297104" x="3044900"/>
                </a:lnTo>
                <a:lnTo>
                  <a:pt y="1429946" x="2805772"/>
                </a:lnTo>
                <a:lnTo>
                  <a:pt y="1297104" x="2571958"/>
                </a:lnTo>
                <a:lnTo>
                  <a:pt y="1429946" x="2343457"/>
                </a:lnTo>
                <a:lnTo>
                  <a:pt y="1291790" x="2104329"/>
                </a:lnTo>
                <a:lnTo>
                  <a:pt y="1435260" x="1865201"/>
                </a:lnTo>
                <a:lnTo>
                  <a:pt y="1281163" x="1631386"/>
                </a:lnTo>
                <a:lnTo>
                  <a:pt y="1435260" x="1402886"/>
                </a:lnTo>
                <a:lnTo>
                  <a:pt y="1291790" x="1163758"/>
                </a:lnTo>
                <a:lnTo>
                  <a:pt y="1435260" x="935257"/>
                </a:lnTo>
                <a:lnTo>
                  <a:pt y="1291790" x="696129"/>
                </a:lnTo>
                <a:lnTo>
                  <a:pt y="1429946" x="457001"/>
                </a:lnTo>
                <a:lnTo>
                  <a:pt y="1291790" x="217872"/>
                </a:lnTo>
                <a:lnTo>
                  <a:pt y="1435260" x="0"/>
                </a:lnTo>
                <a:cubicBezTo>
                  <a:pt y="956840" x="2960"/>
                  <a:pt y="478421" x="5921"/>
                  <a:pt y="1" x="88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9" name="Shape 69"/>
          <p:cNvCxnSpPr/>
          <p:nvPr/>
        </p:nvCxnSpPr>
        <p:spPr>
          <a:xfrm rot="10800000" flipH="1">
            <a:off y="783855" x="2258963"/>
            <a:ext cy="6900" cx="46023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w="med" len="med" type="none"/>
            <a:tailEnd w="med" len="med" type="none"/>
          </a:ln>
        </p:spPr>
      </p:cxnSp>
      <p:sp>
        <p:nvSpPr>
          <p:cNvPr id="70" name="Shape 70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/>
        </p:nvSpPr>
        <p:spPr>
          <a:xfrm rot="10800000">
            <a:off y="4110402" x="-5937"/>
            <a:ext cy="1033097" cx="4453249"/>
          </a:xfrm>
          <a:custGeom>
            <a:pathLst>
              <a:path w="4453250" extrusionOk="0" h="1869860">
                <a:moveTo>
                  <a:pt y="1726390" x="4447791"/>
                </a:moveTo>
                <a:lnTo>
                  <a:pt y="1869860" x="4219291"/>
                </a:lnTo>
                <a:lnTo>
                  <a:pt y="1715763" x="3980162"/>
                </a:lnTo>
                <a:lnTo>
                  <a:pt y="1864546" x="3746348"/>
                </a:lnTo>
                <a:lnTo>
                  <a:pt y="1726390" x="3512534"/>
                </a:lnTo>
                <a:lnTo>
                  <a:pt y="1864546" x="3284033"/>
                </a:lnTo>
                <a:lnTo>
                  <a:pt y="1731704" x="3044905"/>
                </a:lnTo>
                <a:lnTo>
                  <a:pt y="1864546" x="2805777"/>
                </a:lnTo>
                <a:lnTo>
                  <a:pt y="1731704" x="2571963"/>
                </a:lnTo>
                <a:lnTo>
                  <a:pt y="1864546" x="2343462"/>
                </a:lnTo>
                <a:lnTo>
                  <a:pt y="1726390" x="2104334"/>
                </a:lnTo>
                <a:lnTo>
                  <a:pt y="1869860" x="1865206"/>
                </a:lnTo>
                <a:lnTo>
                  <a:pt y="1715763" x="1631391"/>
                </a:lnTo>
                <a:lnTo>
                  <a:pt y="1869860" x="1402891"/>
                </a:lnTo>
                <a:lnTo>
                  <a:pt y="1726390" x="1163763"/>
                </a:lnTo>
                <a:lnTo>
                  <a:pt y="1869860" x="935262"/>
                </a:lnTo>
                <a:lnTo>
                  <a:pt y="1726390" x="696134"/>
                </a:lnTo>
                <a:lnTo>
                  <a:pt y="1864546" x="457006"/>
                </a:lnTo>
                <a:lnTo>
                  <a:pt y="1726390" x="217877"/>
                </a:lnTo>
                <a:lnTo>
                  <a:pt y="1869860" x="5"/>
                </a:lnTo>
                <a:cubicBezTo>
                  <a:pt y="1246574" x="3"/>
                  <a:pt y="623287" x="2"/>
                  <a:pt y="1" x="0"/>
                </a:cubicBezTo>
                <a:lnTo>
                  <a:pt y="0" x="445325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73" name="Shape 73"/>
          <p:cNvCxnSpPr/>
          <p:nvPr/>
        </p:nvCxnSpPr>
        <p:spPr>
          <a:xfrm>
            <a:off y="4409677" x="388492"/>
            <a:ext cy="3600" cx="3708599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w="med" len="med" type="none"/>
            <a:tailEnd w="med" len="med" type="none"/>
          </a:ln>
        </p:spPr>
      </p:cxnSp>
      <p:sp>
        <p:nvSpPr>
          <p:cNvPr id="74" name="Shape 74"/>
          <p:cNvSpPr txBox="1"/>
          <p:nvPr>
            <p:ph idx="1" type="body"/>
          </p:nvPr>
        </p:nvSpPr>
        <p:spPr>
          <a:xfrm>
            <a:off y="4493760" x="388492"/>
            <a:ext cy="387599" cx="3644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5" name="Shape 5"/>
          <p:cNvGrpSpPr/>
          <p:nvPr/>
        </p:nvGrpSpPr>
        <p:grpSpPr>
          <a:xfrm>
            <a:off y="6209" x="0"/>
            <a:ext cy="5137200" cx="9144067"/>
            <a:chOff y="14677" x="0"/>
            <a:chExt cy="6849600" cx="9144067"/>
          </a:xfrm>
        </p:grpSpPr>
        <p:sp>
          <p:nvSpPr>
            <p:cNvPr id="6" name="Shape 6"/>
            <p:cNvSpPr/>
            <p:nvPr/>
          </p:nvSpPr>
          <p:spPr>
            <a:xfrm>
              <a:off y="14677" x="0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y="14677" x="234838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y="14677" x="46967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y="14677" x="704516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y="14677" x="93935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y="14677" x="117419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y="14677" x="1409033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y="14677" x="1643873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y="14677" x="1878711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y="14677" x="2113550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y="14677" x="2348390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y="14677" x="2583228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y="14677" x="281806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y="14677" x="305290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y="14677" x="3287746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y="14677" x="352258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y="14677" x="3757423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y="14677" x="3992262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y="14677" x="4227101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y="14677" x="4461941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y="14677" x="4696780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y="14677" x="4931619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y="14677" x="516645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y="14677" x="5401296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y="14677" x="563613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y="14677" x="587097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y="14677" x="6105814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y="14677" x="6340653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y="14677" x="6575492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y="14677" x="6810331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y="14677" x="7045170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y="14677" x="7280009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y="14677" x="751484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y="14677" x="7749686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y="14677" x="798452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y="14677" x="8219364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y="14677" x="8454203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y="14677" x="8689042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y="14677" x="892386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Shape 4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1pPr>
            <a:lvl2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2pPr>
            <a:lvl3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3pPr>
            <a:lvl4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4pPr>
            <a:lvl5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5pPr>
            <a:lvl6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6pPr>
            <a:lvl7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7pPr>
            <a:lvl8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8pPr>
            <a:lvl9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200150" x="457200"/>
            <a:ext cy="33945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1pPr>
            <a:lvl2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2pPr>
            <a:lvl3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3pPr>
            <a:lvl4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4pPr>
            <a:lvl5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5pPr>
            <a:lvl6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6pPr>
            <a:lvl7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7pPr>
            <a:lvl8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8pPr>
            <a:lvl9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ctrTitle"/>
          </p:nvPr>
        </p:nvSpPr>
        <p:spPr>
          <a:xfrm>
            <a:off y="1433988" x="391160"/>
            <a:ext cy="421499" cx="8351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Integrating Quotes</a:t>
            </a:r>
          </a:p>
        </p:txBody>
      </p:sp>
      <p:sp>
        <p:nvSpPr>
          <p:cNvPr id="78" name="Shape 78"/>
          <p:cNvSpPr txBox="1"/>
          <p:nvPr>
            <p:ph idx="1" type="subTitle"/>
          </p:nvPr>
        </p:nvSpPr>
        <p:spPr>
          <a:xfrm>
            <a:off y="1982435" x="403761"/>
            <a:ext cy="342300" cx="834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to do it and stuff.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*Make the quotation a part of your own sentence without any punctuation between your own words and the words you are quoting.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/>
              <a:t>*Examples*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Thoreau </a:t>
            </a:r>
            <a:r>
              <a:rPr b="1" lang="en"/>
              <a:t>argues that</a:t>
            </a:r>
            <a:r>
              <a:rPr lang="en"/>
              <a:t> “shams and delusions are esteemed for soundest truths, while reality is fabulous.”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Holden gets frustrated and decides to leave, </a:t>
            </a:r>
            <a:r>
              <a:rPr b="1" lang="en"/>
              <a:t>claiming that</a:t>
            </a:r>
            <a:r>
              <a:rPr lang="en"/>
              <a:t> “people are always ruining things for you” (Salinger 88).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b="1" lang="en"/>
              <a:t>According to</a:t>
            </a:r>
            <a:r>
              <a:rPr lang="en"/>
              <a:t> Thoreau, people are too often “thrown off the track by every nutshell and mosquito’s wing that falls on the rails.”</a:t>
            </a:r>
          </a:p>
        </p:txBody>
      </p:sp>
      <p:sp>
        <p:nvSpPr>
          <p:cNvPr id="133" name="Shape 133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Method #2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Thoreau states directly his purpose for going into the woods when he </a:t>
            </a:r>
            <a:r>
              <a:rPr b="1" lang="en"/>
              <a:t>says that</a:t>
            </a:r>
            <a:r>
              <a:rPr lang="en"/>
              <a:t> “I went to the woods because I wished to live deliberately.”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 i="1"/>
              <a:t>*Notice that the word “that” is used in the examples above. “That” replaces the comma which would be necessary without “that” in the sentence.*</a:t>
            </a:r>
          </a:p>
        </p:txBody>
      </p:sp>
      <p:sp>
        <p:nvSpPr>
          <p:cNvPr id="139" name="Shape 139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Method #2: Using “That”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*Integrate the sample quote into your own sentence using “that” and no comma: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Macbeth is worried before he murders Duncan.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“Bloody instructions, which being taught, return to plague th’inventor.”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______________________________________________________________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______________________________________________________________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______________________________________________________________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______________________________________________________________</a:t>
            </a:r>
          </a:p>
        </p:txBody>
      </p:sp>
      <p:sp>
        <p:nvSpPr>
          <p:cNvPr id="145" name="Shape 145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Practice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/>
              <a:t>Before he murders Duncan, Macbeth is worried </a:t>
            </a:r>
            <a:r>
              <a:rPr b="1" sz="3000" lang="en"/>
              <a:t>that</a:t>
            </a:r>
            <a:r>
              <a:rPr sz="3000" lang="en"/>
              <a:t> “Bloody instructions, which being taught, return to plague th’inventor.”</a:t>
            </a:r>
          </a:p>
        </p:txBody>
      </p:sp>
      <p:sp>
        <p:nvSpPr>
          <p:cNvPr id="151" name="Shape 151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Practice Answer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" name="Shape 156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Now, take a quote from your source and integrate it using “that.” </a:t>
            </a:r>
          </a:p>
        </p:txBody>
      </p:sp>
      <p:sp>
        <p:nvSpPr>
          <p:cNvPr id="157" name="Shape 157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Practice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y="1674425" x="308750"/>
            <a:ext cy="3253799" cx="8490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sz="2400" lang="en"/>
              <a:t>The Bureau of Labor Statistics states that “Chefs and head cooks work in restaurants, hotels, and other food service facilities” (“Chefs and Head Cooks”). Chefs work in a variety of places. 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300" lang="en"/>
              <a:t>*Introduce the quotation with a complete sentence and a colon.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300"/>
          </a:p>
          <a:p>
            <a:pPr algn="ctr" rtl="0" lvl="0">
              <a:spcBef>
                <a:spcPts val="0"/>
              </a:spcBef>
              <a:buNone/>
            </a:pPr>
            <a:r>
              <a:rPr sz="2300" lang="en"/>
              <a:t>*Examples*</a:t>
            </a:r>
          </a:p>
          <a:p>
            <a:pPr rtl="0" lvl="0">
              <a:spcBef>
                <a:spcPts val="0"/>
              </a:spcBef>
              <a:buNone/>
            </a:pPr>
            <a:r>
              <a:rPr sz="2300" lang="en"/>
              <a:t>Thoreau states directly his purpose for going into the woods: “I went to the woods because I wished to live deliberately.”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300"/>
          </a:p>
          <a:p>
            <a:pPr rtl="0" lvl="0">
              <a:spcBef>
                <a:spcPts val="0"/>
              </a:spcBef>
              <a:buNone/>
            </a:pPr>
            <a:r>
              <a:rPr sz="2300" lang="en"/>
              <a:t>Thoreau ends his essay with a metaphor: “Time is but the stream I go a-fishing in.”</a:t>
            </a:r>
          </a:p>
        </p:txBody>
      </p:sp>
      <p:sp>
        <p:nvSpPr>
          <p:cNvPr id="164" name="Shape 164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Method #3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9" name="Shape 169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Thoreau summarizes how he thinks we can improve our lives: “Simplify, simplify.”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 i="1"/>
              <a:t>*This is an easy rule to remember: if you use a complete sentence to introduce a quotation, you need a colon after the sentence.*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i="1"/>
          </a:p>
          <a:p>
            <a:pPr>
              <a:spcBef>
                <a:spcPts val="0"/>
              </a:spcBef>
              <a:buNone/>
            </a:pPr>
            <a:r>
              <a:rPr lang="en" i="1"/>
              <a:t>*Note: a colon (:) is different than a semicolon (;) and they are used differently in sentences.*</a:t>
            </a:r>
          </a:p>
        </p:txBody>
      </p:sp>
      <p:sp>
        <p:nvSpPr>
          <p:cNvPr id="170" name="Shape 170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Method #3: Using a Colon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5" name="Shape 175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*Integrate the sample quote into your own sentence using a complete sentence and a colon: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Scout is constantly complaining about being left behind by Jem and Dill.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“You never let me go anywhere. If you don’t let me go this time I’m gonna tell Atticus on the both of you.”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______________________________________________________________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______________________________________________________________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______________________________________________________________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______________________________________________________________</a:t>
            </a:r>
          </a:p>
        </p:txBody>
      </p:sp>
      <p:sp>
        <p:nvSpPr>
          <p:cNvPr id="176" name="Shape 176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Practice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1" name="Shape 181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/>
              <a:t>Scout is constantly complaining about being left behind by Jem and Dill: “You never let me go anywhere. If you don’t let me go this time I’m gonna tell Atticus on the both of you.”</a:t>
            </a:r>
          </a:p>
        </p:txBody>
      </p:sp>
      <p:sp>
        <p:nvSpPr>
          <p:cNvPr id="182" name="Shape 182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Practice Answer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7" name="Shape 187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Now take a quote from your source and integrate it using a complete sentence and a colon.</a:t>
            </a:r>
          </a:p>
        </p:txBody>
      </p:sp>
      <p:sp>
        <p:nvSpPr>
          <p:cNvPr id="188" name="Shape 188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Practice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y="2018800" x="380000"/>
            <a:ext cy="2811600" cx="8407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sz="2400" lang="en"/>
              <a:t>Technologists work with patients on a daily basis: “Nuclear medicine technologists explain imaging procedures to the patient and answer questions” (“Nuclear Medicine Technologist”). Patients are informed when they meet with the technologist.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sz="3000" lang="en"/>
              <a:t>*Dropped quotes (“Loose Balloon”)*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sz="3000" lang="en"/>
              <a:t>-Quotes need to be “held down” with your own writing &amp; words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sz="3000" lang="en"/>
              <a:t>-If not, they are disconnected from your other ideas and the rest of your paper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Common Mistakes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4" name="Shape 194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*Use short quotations -- only a few words -- as part of your own sentence.</a:t>
            </a:r>
          </a:p>
          <a:p>
            <a:pPr algn="ctr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>
              <a:spcBef>
                <a:spcPts val="0"/>
              </a:spcBef>
              <a:buNone/>
            </a:pPr>
            <a:r>
              <a:rPr lang="en"/>
              <a:t>*Examples*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Thoreau states that his retreat to the woods around Walden Pond was motivated by his desire “</a:t>
            </a:r>
            <a:r>
              <a:rPr b="1" lang="en"/>
              <a:t>to live deliberately</a:t>
            </a:r>
            <a:r>
              <a:rPr lang="en"/>
              <a:t>” and to face only “</a:t>
            </a:r>
            <a:r>
              <a:rPr b="1" lang="en"/>
              <a:t>the essential facts of life</a:t>
            </a:r>
            <a:r>
              <a:rPr lang="en"/>
              <a:t>.”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Thoreau argues that people blindly accept “</a:t>
            </a:r>
            <a:r>
              <a:rPr b="1" lang="en"/>
              <a:t>shams and delusions</a:t>
            </a:r>
            <a:r>
              <a:rPr lang="en"/>
              <a:t>” as the “</a:t>
            </a:r>
            <a:r>
              <a:rPr b="1" lang="en"/>
              <a:t>soundest truths,</a:t>
            </a:r>
            <a:r>
              <a:rPr lang="en"/>
              <a:t>” while regarding reality as “</a:t>
            </a:r>
            <a:r>
              <a:rPr b="1" lang="en"/>
              <a:t>fabulous.</a:t>
            </a:r>
            <a:r>
              <a:rPr lang="en"/>
              <a:t>”</a:t>
            </a:r>
          </a:p>
        </p:txBody>
      </p:sp>
      <p:sp>
        <p:nvSpPr>
          <p:cNvPr id="195" name="Shape 195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Method #4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9" name="Shape 1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0" name="Shape 200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*Weave the author’s words into your ideas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sz="2400" lang="en"/>
              <a:t>*Use the words as if they were your own (only with quotation marks!)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sz="2400" lang="en"/>
              <a:t>*How is Method #4 different from the other methods?</a:t>
            </a:r>
          </a:p>
        </p:txBody>
      </p:sp>
      <p:sp>
        <p:nvSpPr>
          <p:cNvPr id="201" name="Shape 201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Method #4 Tips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6" name="Shape 206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*Integrate the author’s words into your own sentence.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Jem constantly tells Scout that she needs to leave him alone because she pesters him with concerns about safety.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“Stop acting like a girl.”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______________________________________________________________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______________________________________________________________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______________________________________________________________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______________________________________________________________</a:t>
            </a:r>
          </a:p>
        </p:txBody>
      </p:sp>
      <p:sp>
        <p:nvSpPr>
          <p:cNvPr id="207" name="Shape 207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Practice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2" name="Shape 212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/>
              <a:t>Jem constantly tells Scout that she needs to “stop acting like a girl” because she pesters him with concerns about his safety.</a:t>
            </a:r>
          </a:p>
        </p:txBody>
      </p:sp>
      <p:sp>
        <p:nvSpPr>
          <p:cNvPr id="213" name="Shape 213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Practice Answer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7" name="Shape 2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8" name="Shape 218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Now take a quote from your source and integrate it into your own sentence.</a:t>
            </a:r>
          </a:p>
        </p:txBody>
      </p:sp>
      <p:sp>
        <p:nvSpPr>
          <p:cNvPr id="219" name="Shape 219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Practice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y="1864425" x="273125"/>
            <a:ext cy="3158699" cx="8633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chemeClr val="dk1"/>
                </a:solidFill>
              </a:rPr>
              <a:t>Architects do not only deal with buildings, they also “discuss the objectives” and other important details “of a project with clients” (“Architects”).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4" name="Shape 2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y="1001875" x="457200"/>
            <a:ext cy="40700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/>
              <a:t>*Method 1*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Atticus metaphorically explains the reason people should leave Boo Radley alone when he says, “remember it’s a sin to kill a mockingbird” (Lee 86).</a:t>
            </a:r>
          </a:p>
          <a:p>
            <a:pPr rtl="0">
              <a:spcBef>
                <a:spcPts val="0"/>
              </a:spcBef>
              <a:buNone/>
            </a:pPr>
            <a:r>
              <a:rPr b="1" lang="en"/>
              <a:t>*Method 2*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 children learn to leave Boo Radley alone after their father told them that “it’s a sin to kill a mockingbird” (Lee 86).</a:t>
            </a:r>
          </a:p>
          <a:p>
            <a:pPr rtl="0">
              <a:spcBef>
                <a:spcPts val="0"/>
              </a:spcBef>
              <a:buNone/>
            </a:pPr>
            <a:r>
              <a:rPr b="1" lang="en"/>
              <a:t>*Method 3*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Atticus metaphorically explains why a man like Boo Radley should be left alone: “it’s a sin to kill a mockingbird” (Lee 86).</a:t>
            </a:r>
          </a:p>
          <a:p>
            <a:pPr rtl="0">
              <a:spcBef>
                <a:spcPts val="0"/>
              </a:spcBef>
              <a:buNone/>
            </a:pPr>
            <a:r>
              <a:rPr b="1" lang="en"/>
              <a:t>*Method 4*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While bothering Boo Radley and “kill[ing] a mockingbird” are not entirely the same, Atticus was still able to get the children to understand that harming a defenseless person is “a sin” (Lee 86). </a:t>
            </a:r>
          </a:p>
        </p:txBody>
      </p:sp>
      <p:sp>
        <p:nvSpPr>
          <p:cNvPr id="226" name="Shape 226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Review: Examples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0" name="Shape 2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1" name="Shape 231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/>
              <a:t>*Method 1*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Someone says, “quotation.”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/>
              <a:t>*Method 2*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Someone says that “quotation.”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/>
              <a:t>*Method 3*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Complete sentence: “quotation.”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/>
              <a:t>*Method 4*</a:t>
            </a:r>
          </a:p>
          <a:p>
            <a:pPr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Explanation of author’s “big ideas” and “important quotes.”</a:t>
            </a:r>
          </a:p>
        </p:txBody>
      </p:sp>
      <p:sp>
        <p:nvSpPr>
          <p:cNvPr id="232" name="Shape 232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Review: Punctuation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6" name="Shape 2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7" name="Shape 237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*Add variety to your writing by trying a variety of methods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*Practice, practice, practice...you won’t feel comfortable right away doing this.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*If you need help, what should you do?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>
              <a:spcBef>
                <a:spcPts val="0"/>
              </a:spcBef>
              <a:buNone/>
            </a:pPr>
            <a:r>
              <a:rPr b="1" sz="9600" lang="en"/>
              <a:t>ASK</a:t>
            </a:r>
          </a:p>
        </p:txBody>
      </p:sp>
      <p:sp>
        <p:nvSpPr>
          <p:cNvPr id="238" name="Shape 238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Finally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7826"/>
              <a:buFont typeface="Arial"/>
              <a:buNone/>
            </a:pPr>
            <a:r>
              <a:rPr sz="2300" lang="en"/>
              <a:t>-Holden gets frustrated and decides to leave. “People are always ruining things for you” (Salinger 88).  → The quote seems out of nowhere with the previous sentence.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7826"/>
              <a:buFont typeface="Arial"/>
              <a:buNone/>
            </a:pPr>
            <a:r>
              <a:rPr sz="2300" lang="en"/>
              <a:t>-The narrator feels powerless against the Burmese. For example, “I knew they would laugh at me if I backed down. And that would never do” (Orwell). → You need to explain the quote and use your own words.</a:t>
            </a:r>
          </a:p>
        </p:txBody>
      </p:sp>
      <p:sp>
        <p:nvSpPr>
          <p:cNvPr id="90" name="Shape 90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sz="3000" lang="en"/>
              <a:t>*Use signal phrases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sz="3000" lang="en"/>
              <a:t>*Learn (and use!) the 4 Methods to integrate your quotes smoothly</a:t>
            </a:r>
          </a:p>
        </p:txBody>
      </p:sp>
      <p:sp>
        <p:nvSpPr>
          <p:cNvPr id="96" name="Shape 96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Do I Fix It?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Sample Signal Phrases</a:t>
            </a:r>
          </a:p>
        </p:txBody>
      </p:sp>
      <p:graphicFrame>
        <p:nvGraphicFramePr>
          <p:cNvPr id="102" name="Shape 102"/>
          <p:cNvGraphicFramePr/>
          <p:nvPr/>
        </p:nvGraphicFramePr>
        <p:xfrm>
          <a:off y="1283500" x="9525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{721FCB58-2A65-4C02-8E41-94FC9266BA3C}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Comments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Describes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Insists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Responds</a:t>
                      </a:r>
                    </a:p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Adds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Compares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Disputes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Maintains</a:t>
                      </a:r>
                    </a:p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Reveals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Admits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Concludes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Emphasizes</a:t>
                      </a:r>
                    </a:p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Notes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Says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Agrees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Concedes</a:t>
                      </a:r>
                    </a:p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Observes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Endorses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Shows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Argues</a:t>
                      </a:r>
                    </a:p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Finds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Points out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Suggests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Asserts</a:t>
                      </a:r>
                    </a:p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Considers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Predicts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Thinks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Believes</a:t>
                      </a:r>
                    </a:p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Contends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Refutes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Warns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Claims</a:t>
                      </a:r>
                    </a:p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Declares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Illustrates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Denies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500" lang="en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Implies</a:t>
                      </a:r>
                    </a:p>
                  </a:txBody>
                  <a:tcPr marR="91425" marB="91425" marT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300" lang="en"/>
              <a:t>*Use an introductory or explanatory phrase separated from the quotation with a comma</a:t>
            </a:r>
          </a:p>
          <a:p>
            <a:pPr algn="ctr" rtl="0">
              <a:spcBef>
                <a:spcPts val="0"/>
              </a:spcBef>
              <a:buNone/>
            </a:pPr>
            <a:r>
              <a:rPr sz="2300" lang="en"/>
              <a:t>*Examples*</a:t>
            </a:r>
          </a:p>
          <a:p>
            <a:pPr rtl="0">
              <a:spcBef>
                <a:spcPts val="0"/>
              </a:spcBef>
              <a:buNone/>
            </a:pPr>
            <a:r>
              <a:rPr sz="2300" lang="en"/>
              <a:t>Thoreau suggests the consequences of making ourselves slaves to progress when he </a:t>
            </a:r>
            <a:r>
              <a:rPr b="1" sz="2300" lang="en"/>
              <a:t>says</a:t>
            </a:r>
            <a:r>
              <a:rPr sz="2300" lang="en"/>
              <a:t>, “We do not ride on the railroad; it rides upon us.”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300"/>
          </a:p>
          <a:p>
            <a:pPr>
              <a:spcBef>
                <a:spcPts val="0"/>
              </a:spcBef>
              <a:buNone/>
            </a:pPr>
            <a:r>
              <a:rPr sz="2300" lang="en"/>
              <a:t>In his examination of the values and rhythm of American life, Thoreau </a:t>
            </a:r>
            <a:r>
              <a:rPr b="1" sz="2300" lang="en"/>
              <a:t>asks</a:t>
            </a:r>
            <a:r>
              <a:rPr sz="2300" lang="en"/>
              <a:t>, “Why should we live with such hurry and waste of life?”</a:t>
            </a:r>
          </a:p>
        </p:txBody>
      </p:sp>
      <p:sp>
        <p:nvSpPr>
          <p:cNvPr id="108" name="Shape 108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Method #1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*Integrate the sample quote with a signal phrase and a comma: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After June’s humiliating piano recital, Waverly adds insult to injury.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“You aren’t a genius like me” (Tan 151).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______________________________________________________________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______________________________________________________________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______________________________________________________________</a:t>
            </a:r>
          </a:p>
          <a:p>
            <a:pPr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______________________________________________________________</a:t>
            </a:r>
          </a:p>
        </p:txBody>
      </p:sp>
      <p:sp>
        <p:nvSpPr>
          <p:cNvPr id="114" name="Shape 114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Practice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n"/>
              <a:t>After June’s humiliating piano recital, Waverly adds insult to injury </a:t>
            </a:r>
            <a:r>
              <a:rPr b="1" sz="3000" lang="en"/>
              <a:t>by declaring</a:t>
            </a:r>
            <a:r>
              <a:rPr sz="3000" lang="en"/>
              <a:t>, “You aren’t a genius like me” (Tan 151).</a:t>
            </a:r>
          </a:p>
        </p:txBody>
      </p:sp>
      <p:sp>
        <p:nvSpPr>
          <p:cNvPr id="120" name="Shape 120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Practice Answer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/>
              <a:t>Now, take a quote from your source and integrate it using a signal phrase and comma.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Practice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y="2054425" x="344375"/>
            <a:ext cy="2695799" cx="8478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sz="2400" lang="en"/>
              <a:t>The </a:t>
            </a:r>
            <a:r>
              <a:rPr sz="2400" lang="en" i="1"/>
              <a:t>Occupational Outlook Handbook</a:t>
            </a:r>
            <a:r>
              <a:rPr sz="2400" lang="en"/>
              <a:t> states, “All states require all teachers to have at least a bachelor’s degree” (“High School Teacher”). Teachers must have a background in the subject to teach.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inspiration-board">
  <a:themeElements>
    <a:clrScheme name="Custom 503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FCFCF"/>
      </a:accent1>
      <a:accent2>
        <a:srgbClr val="94AE8E"/>
      </a:accent2>
      <a:accent3>
        <a:srgbClr val="4E7A82"/>
      </a:accent3>
      <a:accent4>
        <a:srgbClr val="666699"/>
      </a:accent4>
      <a:accent5>
        <a:srgbClr val="60506F"/>
      </a:accent5>
      <a:accent6>
        <a:srgbClr val="4B4352"/>
      </a:accent6>
      <a:hlink>
        <a:srgbClr val="8694C0"/>
      </a:hlink>
      <a:folHlink>
        <a:srgbClr val="919191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